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 autoCompressPictures="0">
  <p:sldMasterIdLst>
    <p:sldMasterId id="2147484022" r:id="rId1"/>
    <p:sldMasterId id="2147484035" r:id="rId2"/>
    <p:sldMasterId id="2147484040" r:id="rId3"/>
  </p:sldMasterIdLst>
  <p:notesMasterIdLst>
    <p:notesMasterId r:id="rId36"/>
  </p:notesMasterIdLst>
  <p:handoutMasterIdLst>
    <p:handoutMasterId r:id="rId37"/>
  </p:handoutMasterIdLst>
  <p:sldIdLst>
    <p:sldId id="700" r:id="rId4"/>
    <p:sldId id="896" r:id="rId5"/>
    <p:sldId id="901" r:id="rId6"/>
    <p:sldId id="256" r:id="rId7"/>
    <p:sldId id="907" r:id="rId8"/>
    <p:sldId id="897" r:id="rId9"/>
    <p:sldId id="898" r:id="rId10"/>
    <p:sldId id="971" r:id="rId11"/>
    <p:sldId id="911" r:id="rId12"/>
    <p:sldId id="972" r:id="rId13"/>
    <p:sldId id="929" r:id="rId14"/>
    <p:sldId id="961" r:id="rId15"/>
    <p:sldId id="973" r:id="rId16"/>
    <p:sldId id="918" r:id="rId17"/>
    <p:sldId id="974" r:id="rId18"/>
    <p:sldId id="975" r:id="rId19"/>
    <p:sldId id="950" r:id="rId20"/>
    <p:sldId id="955" r:id="rId21"/>
    <p:sldId id="978" r:id="rId22"/>
    <p:sldId id="979" r:id="rId23"/>
    <p:sldId id="980" r:id="rId24"/>
    <p:sldId id="981" r:id="rId25"/>
    <p:sldId id="807" r:id="rId26"/>
    <p:sldId id="903" r:id="rId27"/>
    <p:sldId id="906" r:id="rId28"/>
    <p:sldId id="905" r:id="rId29"/>
    <p:sldId id="922" r:id="rId30"/>
    <p:sldId id="924" r:id="rId31"/>
    <p:sldId id="936" r:id="rId32"/>
    <p:sldId id="944" r:id="rId33"/>
    <p:sldId id="928" r:id="rId34"/>
    <p:sldId id="948" r:id="rId35"/>
  </p:sldIdLst>
  <p:sldSz cx="12192000" cy="6858000"/>
  <p:notesSz cx="6786563" cy="9923463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89B22C-32C1-4237-97E4-56A1F62B7B60}">
          <p14:sldIdLst>
            <p14:sldId id="700"/>
            <p14:sldId id="896"/>
            <p14:sldId id="901"/>
            <p14:sldId id="256"/>
            <p14:sldId id="907"/>
            <p14:sldId id="897"/>
            <p14:sldId id="898"/>
            <p14:sldId id="971"/>
            <p14:sldId id="911"/>
            <p14:sldId id="972"/>
            <p14:sldId id="929"/>
            <p14:sldId id="961"/>
            <p14:sldId id="973"/>
            <p14:sldId id="918"/>
            <p14:sldId id="974"/>
            <p14:sldId id="975"/>
            <p14:sldId id="950"/>
            <p14:sldId id="955"/>
            <p14:sldId id="978"/>
            <p14:sldId id="979"/>
            <p14:sldId id="980"/>
            <p14:sldId id="981"/>
            <p14:sldId id="807"/>
            <p14:sldId id="903"/>
            <p14:sldId id="906"/>
            <p14:sldId id="905"/>
            <p14:sldId id="922"/>
            <p14:sldId id="924"/>
            <p14:sldId id="936"/>
            <p14:sldId id="944"/>
            <p14:sldId id="928"/>
            <p14:sldId id="9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99"/>
    <a:srgbClr val="C20024"/>
    <a:srgbClr val="FF64FF"/>
    <a:srgbClr val="62A4D3"/>
    <a:srgbClr val="E8D2D1"/>
    <a:srgbClr val="F2DCDB"/>
    <a:srgbClr val="0197DB"/>
    <a:srgbClr val="0175BD"/>
    <a:srgbClr val="027CC7"/>
    <a:srgbClr val="008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Açık Stil 1 - Vurgu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5" autoAdjust="0"/>
    <p:restoredTop sz="64774" autoAdjust="0"/>
  </p:normalViewPr>
  <p:slideViewPr>
    <p:cSldViewPr snapToGrid="0" snapToObjects="1">
      <p:cViewPr varScale="1">
        <p:scale>
          <a:sx n="112" d="100"/>
          <a:sy n="112" d="100"/>
        </p:scale>
        <p:origin x="792" y="78"/>
      </p:cViewPr>
      <p:guideLst>
        <p:guide orient="horz" pos="1230"/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341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4149" y="0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10/17/2022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4149" y="9425568"/>
            <a:ext cx="2940844" cy="49617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4149" y="0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10/17/2022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" y="744538"/>
            <a:ext cx="6615113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8657" y="4713645"/>
            <a:ext cx="5429250" cy="4465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4149" y="9425568"/>
            <a:ext cx="2940844" cy="49617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Hello, dear committee and colleagues.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 am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ayaz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 today, I will defend my thesis entitled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“Concurrent operation of Wireless power transfer-based contactless slip ring and motor drive system with a single converter. “</a:t>
            </a:r>
          </a:p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50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validate the concurrent operation.</a:t>
            </a:r>
          </a:p>
          <a:p>
            <a:endParaRPr lang="en-US" dirty="0"/>
          </a:p>
          <a:p>
            <a:r>
              <a:rPr lang="en-US" dirty="0"/>
              <a:t>Firstly, only the WPT system is connected. The switching frequency is 81.3 kHz, the duty cycle is 0.85, and its output voltage is 20.8V. </a:t>
            </a:r>
          </a:p>
          <a:p>
            <a:endParaRPr lang="en-US" dirty="0"/>
          </a:p>
          <a:p>
            <a:r>
              <a:rPr lang="en-US" dirty="0"/>
              <a:t>Then, only the motor is connected to the motor drive for the same duty cycle and switching frequency. </a:t>
            </a:r>
          </a:p>
          <a:p>
            <a:endParaRPr lang="en-US" dirty="0"/>
          </a:p>
          <a:p>
            <a:r>
              <a:rPr lang="en-US" dirty="0"/>
              <a:t>The motor drive delivers 480W. After, the WPT and motor are connected together. </a:t>
            </a:r>
          </a:p>
          <a:p>
            <a:endParaRPr lang="en-US" dirty="0"/>
          </a:p>
          <a:p>
            <a:r>
              <a:rPr lang="en-US" dirty="0"/>
              <a:t>It is observed that the motor and WPT supply the power as the stand-alone connection. </a:t>
            </a:r>
          </a:p>
          <a:p>
            <a:endParaRPr lang="en-US" dirty="0"/>
          </a:p>
          <a:p>
            <a:r>
              <a:rPr lang="en-US" dirty="0"/>
              <a:t>Therefore, we can say that the concurrent operation can be done by applying the appropriate duty cycle and switching frequency. </a:t>
            </a:r>
          </a:p>
          <a:p>
            <a:endParaRPr lang="en-US" dirty="0"/>
          </a:p>
          <a:p>
            <a:r>
              <a:rPr lang="en-US" dirty="0"/>
              <a:t>In the thesis, the concurrent operation is tested under several duty cycles and switching frequencies to observe the continuous power transfer.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12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 motor drives, we use a 3-wire 3-phase voltage source inverter. </a:t>
            </a:r>
          </a:p>
          <a:p>
            <a:endParaRPr lang="en-US" dirty="0"/>
          </a:p>
          <a:p>
            <a:r>
              <a:rPr lang="en-US" dirty="0"/>
              <a:t>SPWM is applied to generate a required voltage waveform at the inverter output. </a:t>
            </a:r>
          </a:p>
          <a:p>
            <a:endParaRPr lang="en-US" dirty="0"/>
          </a:p>
          <a:p>
            <a:r>
              <a:rPr lang="en-US" dirty="0"/>
              <a:t>We have sinusoidal reference signals that are compared with triangular carrier signals, creating PWMs.</a:t>
            </a:r>
          </a:p>
          <a:p>
            <a:endParaRPr lang="en-US" dirty="0"/>
          </a:p>
          <a:p>
            <a:r>
              <a:rPr lang="en-US" dirty="0"/>
              <a:t> In standard SPWM,  line-to-line voltage harmonic distribution is shown.</a:t>
            </a:r>
          </a:p>
          <a:p>
            <a:endParaRPr lang="en-US" dirty="0"/>
          </a:p>
          <a:p>
            <a:r>
              <a:rPr lang="en-US" dirty="0"/>
              <a:t> There is no component at the switching frequency since the switching frequency, and sidebands create zero/positive/ negative sequences. </a:t>
            </a:r>
          </a:p>
          <a:p>
            <a:endParaRPr lang="en-US" dirty="0"/>
          </a:p>
          <a:p>
            <a:r>
              <a:rPr lang="en-US" dirty="0"/>
              <a:t>In this condition, we can not control the switching harmonic, so the WPTs power. </a:t>
            </a:r>
          </a:p>
          <a:p>
            <a:endParaRPr lang="en-US" dirty="0"/>
          </a:p>
          <a:p>
            <a:r>
              <a:rPr lang="en-US" dirty="0"/>
              <a:t>In the proposed system, we can give a phase shift to the carrier signals to eliminate the zero sequences.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69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 motor drives, we use a 3-wire 3-phase voltage source inverter. </a:t>
            </a:r>
          </a:p>
          <a:p>
            <a:endParaRPr lang="en-US" dirty="0"/>
          </a:p>
          <a:p>
            <a:r>
              <a:rPr lang="en-US" dirty="0"/>
              <a:t>SPWM is applied to generate a required voltage waveform at the inverter output. </a:t>
            </a:r>
          </a:p>
          <a:p>
            <a:endParaRPr lang="en-US" dirty="0"/>
          </a:p>
          <a:p>
            <a:r>
              <a:rPr lang="en-US" dirty="0"/>
              <a:t>We have sinusoidal reference signals that are compared with triangular carrier signals, creating PWMs.</a:t>
            </a:r>
          </a:p>
          <a:p>
            <a:endParaRPr lang="en-US" dirty="0"/>
          </a:p>
          <a:p>
            <a:r>
              <a:rPr lang="en-US" dirty="0"/>
              <a:t> In standard SPWM,  line-to-line voltage harmonic distribution is shown.</a:t>
            </a:r>
          </a:p>
          <a:p>
            <a:endParaRPr lang="en-US" dirty="0"/>
          </a:p>
          <a:p>
            <a:r>
              <a:rPr lang="en-US" dirty="0"/>
              <a:t> There is no component at the switching frequency since the switching frequency, and sidebands create zero/positive/ negative sequences. </a:t>
            </a:r>
          </a:p>
          <a:p>
            <a:endParaRPr lang="en-US" dirty="0"/>
          </a:p>
          <a:p>
            <a:r>
              <a:rPr lang="en-US" dirty="0"/>
              <a:t>In this condition, we can not control the switching harmonic, so the WPTs power. </a:t>
            </a:r>
          </a:p>
          <a:p>
            <a:endParaRPr lang="en-US" dirty="0"/>
          </a:p>
          <a:p>
            <a:r>
              <a:rPr lang="en-US" dirty="0"/>
              <a:t>In the proposed system, we can give a phase shift to the carrier signals to eliminate the zero sequences.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5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WPT system is connected between phase-A and phase B. </a:t>
            </a:r>
          </a:p>
          <a:p>
            <a:endParaRPr lang="en-US" dirty="0"/>
          </a:p>
          <a:p>
            <a:r>
              <a:rPr lang="en-US" dirty="0"/>
              <a:t>By carrier phase shift to phase B, we achieve this contour of the magnitude of the switching frequency.  </a:t>
            </a:r>
          </a:p>
          <a:p>
            <a:endParaRPr lang="en-US" dirty="0"/>
          </a:p>
          <a:p>
            <a:r>
              <a:rPr lang="en-US" dirty="0"/>
              <a:t>We can observe that we can have a constant gain for any modulation. </a:t>
            </a:r>
          </a:p>
          <a:p>
            <a:endParaRPr lang="en-US" dirty="0"/>
          </a:p>
          <a:p>
            <a:r>
              <a:rPr lang="en-US" dirty="0"/>
              <a:t>The constant gain is between 0.25 and 0.45 over a DC-link voltage. </a:t>
            </a:r>
          </a:p>
          <a:p>
            <a:endParaRPr lang="en-US" dirty="0"/>
          </a:p>
          <a:p>
            <a:r>
              <a:rPr lang="en-US" dirty="0"/>
              <a:t>The control diagram is shown.  </a:t>
            </a:r>
          </a:p>
          <a:p>
            <a:endParaRPr lang="en-US" dirty="0"/>
          </a:p>
          <a:p>
            <a:r>
              <a:rPr lang="en-US" dirty="0"/>
              <a:t>We adjust the carrier phase shift according to modulation to control the WPT power.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721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WPT system is connected between phase-A and phase B. </a:t>
            </a:r>
          </a:p>
          <a:p>
            <a:endParaRPr lang="en-US" dirty="0"/>
          </a:p>
          <a:p>
            <a:r>
              <a:rPr lang="en-US" dirty="0"/>
              <a:t>By carrier phase shift to phase B, we achieve this contour of the magnitude of the switching frequency.  </a:t>
            </a:r>
          </a:p>
          <a:p>
            <a:endParaRPr lang="en-US" dirty="0"/>
          </a:p>
          <a:p>
            <a:r>
              <a:rPr lang="en-US" dirty="0"/>
              <a:t>We can observe that we can have a constant gain for any modulation. </a:t>
            </a:r>
          </a:p>
          <a:p>
            <a:endParaRPr lang="en-US" dirty="0"/>
          </a:p>
          <a:p>
            <a:r>
              <a:rPr lang="en-US" dirty="0"/>
              <a:t>The constant gain is between 0.25 and 0.45 over a DC-link voltage. </a:t>
            </a:r>
          </a:p>
          <a:p>
            <a:endParaRPr lang="en-US" dirty="0"/>
          </a:p>
          <a:p>
            <a:r>
              <a:rPr lang="en-US" dirty="0"/>
              <a:t>The control diagram is shown.  </a:t>
            </a:r>
          </a:p>
          <a:p>
            <a:endParaRPr lang="en-US" dirty="0"/>
          </a:p>
          <a:p>
            <a:r>
              <a:rPr lang="en-US" dirty="0"/>
              <a:t>We adjust the carrier phase shift according to modulation to control the WPT power.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44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WPT system is connected between phase-A and phase B. </a:t>
            </a:r>
          </a:p>
          <a:p>
            <a:endParaRPr lang="en-US" dirty="0"/>
          </a:p>
          <a:p>
            <a:r>
              <a:rPr lang="en-US" dirty="0"/>
              <a:t>By carrier phase shift to phase B, we achieve this contour of the magnitude of the switching frequency.  </a:t>
            </a:r>
          </a:p>
          <a:p>
            <a:endParaRPr lang="en-US" dirty="0"/>
          </a:p>
          <a:p>
            <a:r>
              <a:rPr lang="en-US" dirty="0"/>
              <a:t>We can observe that we can have a constant gain for any modulation. </a:t>
            </a:r>
          </a:p>
          <a:p>
            <a:endParaRPr lang="en-US" dirty="0"/>
          </a:p>
          <a:p>
            <a:r>
              <a:rPr lang="en-US" dirty="0"/>
              <a:t>The constant gain is between 0.25 and 0.45 over a DC-link voltage. </a:t>
            </a:r>
          </a:p>
          <a:p>
            <a:endParaRPr lang="en-US" dirty="0"/>
          </a:p>
          <a:p>
            <a:r>
              <a:rPr lang="en-US" dirty="0"/>
              <a:t>The control diagram is shown.  </a:t>
            </a:r>
          </a:p>
          <a:p>
            <a:endParaRPr lang="en-US" dirty="0"/>
          </a:p>
          <a:p>
            <a:r>
              <a:rPr lang="en-US" dirty="0"/>
              <a:t>We adjust the carrier phase shift according to modulation to control the WPT power.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076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a new idea is revealed here.  </a:t>
            </a:r>
          </a:p>
          <a:p>
            <a:endParaRPr lang="en-US" dirty="0"/>
          </a:p>
          <a:p>
            <a:r>
              <a:rPr lang="en-US" dirty="0"/>
              <a:t>Real-time control of the switching frequency to keep the magnitude constant.</a:t>
            </a:r>
          </a:p>
          <a:p>
            <a:endParaRPr lang="en-US" dirty="0"/>
          </a:p>
          <a:p>
            <a:r>
              <a:rPr lang="en-US" dirty="0"/>
              <a:t> The switching component magnitudes change over a fundamental frequency in each operation point. </a:t>
            </a:r>
          </a:p>
          <a:p>
            <a:endParaRPr lang="en-US" dirty="0"/>
          </a:p>
          <a:p>
            <a:r>
              <a:rPr lang="en-US" dirty="0"/>
              <a:t>Therefore, we can calculate the carrier phase shift value for each switching interval before applying the PWMs.</a:t>
            </a:r>
          </a:p>
          <a:p>
            <a:endParaRPr lang="en-US" dirty="0"/>
          </a:p>
          <a:p>
            <a:r>
              <a:rPr lang="en-US" dirty="0"/>
              <a:t> And we achieve a constant magnitude at the WPT system. </a:t>
            </a:r>
          </a:p>
          <a:p>
            <a:endParaRPr lang="en-US" dirty="0"/>
          </a:p>
          <a:p>
            <a:r>
              <a:rPr lang="en-US" dirty="0"/>
              <a:t>The carrier phase shift can be calculated by Fourier series and phasor domain sum, as seen in these equations.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23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these conditions, also we have some restrictions.</a:t>
            </a:r>
          </a:p>
          <a:p>
            <a:endParaRPr lang="en-US" dirty="0"/>
          </a:p>
          <a:p>
            <a:r>
              <a:rPr lang="en-US" dirty="0"/>
              <a:t>Since the duty cycle at any time is dependent the motor modulation, so SPWM, We cannot achieve some voltages. </a:t>
            </a:r>
          </a:p>
          <a:p>
            <a:endParaRPr lang="en-US" dirty="0"/>
          </a:p>
          <a:p>
            <a:r>
              <a:rPr lang="en-US" dirty="0"/>
              <a:t>These figures draw the maximum and minimum voltage gains for several modulation indexes. </a:t>
            </a:r>
          </a:p>
          <a:p>
            <a:endParaRPr lang="en-US" dirty="0"/>
          </a:p>
          <a:p>
            <a:r>
              <a:rPr lang="en-US" dirty="0"/>
              <a:t>Maximum voltages actually correspond to 180-degree carrier phase shift, while minimum voltage corresponds to 0 degrees. </a:t>
            </a:r>
          </a:p>
          <a:p>
            <a:endParaRPr lang="en-US" dirty="0"/>
          </a:p>
          <a:p>
            <a:r>
              <a:rPr lang="en-US" dirty="0"/>
              <a:t>As can be observed graphically, we can achieve a 0.43 gain over a fundamental frequency for every modulation index below 0.85. </a:t>
            </a:r>
          </a:p>
          <a:p>
            <a:endParaRPr lang="en-US" dirty="0"/>
          </a:p>
          <a:p>
            <a:r>
              <a:rPr lang="en-US" dirty="0"/>
              <a:t>To avoid low-frequency fluctuation, we can restrict our modulation index.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19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WPT system is connected between phase-A and phase B. </a:t>
            </a:r>
          </a:p>
          <a:p>
            <a:endParaRPr lang="en-US" dirty="0"/>
          </a:p>
          <a:p>
            <a:r>
              <a:rPr lang="en-US" dirty="0"/>
              <a:t>By carrier phase shift to phase B, we achieve this contour of the magnitude of the switching frequency.  </a:t>
            </a:r>
          </a:p>
          <a:p>
            <a:endParaRPr lang="en-US" dirty="0"/>
          </a:p>
          <a:p>
            <a:r>
              <a:rPr lang="en-US" dirty="0"/>
              <a:t>We can observe that we can have a constant gain for any modulation. </a:t>
            </a:r>
          </a:p>
          <a:p>
            <a:endParaRPr lang="en-US" dirty="0"/>
          </a:p>
          <a:p>
            <a:r>
              <a:rPr lang="en-US" dirty="0"/>
              <a:t>The constant gain is between 0.25 and 0.45 over a DC-link voltage. </a:t>
            </a:r>
          </a:p>
          <a:p>
            <a:endParaRPr lang="en-US" dirty="0"/>
          </a:p>
          <a:p>
            <a:r>
              <a:rPr lang="en-US" dirty="0"/>
              <a:t>The control diagram is shown.  </a:t>
            </a:r>
          </a:p>
          <a:p>
            <a:endParaRPr lang="en-US" dirty="0"/>
          </a:p>
          <a:p>
            <a:r>
              <a:rPr lang="en-US" dirty="0"/>
              <a:t>We adjust the carrier phase shift according to modulation to control the WPT power.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8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WPT system is connected between phase-A and phase B. </a:t>
            </a:r>
          </a:p>
          <a:p>
            <a:endParaRPr lang="en-US" dirty="0"/>
          </a:p>
          <a:p>
            <a:r>
              <a:rPr lang="en-US" dirty="0"/>
              <a:t>By carrier phase shift to phase B, we achieve this contour of the magnitude of the switching frequency.  </a:t>
            </a:r>
          </a:p>
          <a:p>
            <a:endParaRPr lang="en-US" dirty="0"/>
          </a:p>
          <a:p>
            <a:r>
              <a:rPr lang="en-US" dirty="0"/>
              <a:t>We can observe that we can have a constant gain for any modulation. </a:t>
            </a:r>
          </a:p>
          <a:p>
            <a:endParaRPr lang="en-US" dirty="0"/>
          </a:p>
          <a:p>
            <a:r>
              <a:rPr lang="en-US" dirty="0"/>
              <a:t>The constant gain is between 0.25 and 0.45 over a DC-link voltage. </a:t>
            </a:r>
          </a:p>
          <a:p>
            <a:endParaRPr lang="en-US" dirty="0"/>
          </a:p>
          <a:p>
            <a:r>
              <a:rPr lang="en-US" dirty="0"/>
              <a:t>The control diagram is shown.  </a:t>
            </a:r>
          </a:p>
          <a:p>
            <a:endParaRPr lang="en-US" dirty="0"/>
          </a:p>
          <a:p>
            <a:r>
              <a:rPr lang="en-US" dirty="0"/>
              <a:t>We adjust the carrier phase shift according to modulation to control the WPT power.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83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74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WPT system is connected between phase-A and phase B. </a:t>
            </a:r>
          </a:p>
          <a:p>
            <a:endParaRPr lang="en-US" dirty="0"/>
          </a:p>
          <a:p>
            <a:r>
              <a:rPr lang="en-US" dirty="0"/>
              <a:t>By carrier phase shift to phase B, we achieve this contour of the magnitude of the switching frequency.  </a:t>
            </a:r>
          </a:p>
          <a:p>
            <a:endParaRPr lang="en-US" dirty="0"/>
          </a:p>
          <a:p>
            <a:r>
              <a:rPr lang="en-US" dirty="0"/>
              <a:t>We can observe that we can have a constant gain for any modulation. </a:t>
            </a:r>
          </a:p>
          <a:p>
            <a:endParaRPr lang="en-US" dirty="0"/>
          </a:p>
          <a:p>
            <a:r>
              <a:rPr lang="en-US" dirty="0"/>
              <a:t>The constant gain is between 0.25 and 0.45 over a DC-link voltage. </a:t>
            </a:r>
          </a:p>
          <a:p>
            <a:endParaRPr lang="en-US" dirty="0"/>
          </a:p>
          <a:p>
            <a:r>
              <a:rPr lang="en-US" dirty="0"/>
              <a:t>The control diagram is shown.  </a:t>
            </a:r>
          </a:p>
          <a:p>
            <a:endParaRPr lang="en-US" dirty="0"/>
          </a:p>
          <a:p>
            <a:r>
              <a:rPr lang="en-US" dirty="0"/>
              <a:t>We adjust the carrier phase shift according to modulation to control the WPT power.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552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WPT system is connected between phase-A and phase B. </a:t>
            </a:r>
          </a:p>
          <a:p>
            <a:endParaRPr lang="en-US" dirty="0"/>
          </a:p>
          <a:p>
            <a:r>
              <a:rPr lang="en-US" dirty="0"/>
              <a:t>By carrier phase shift to phase B, we achieve this contour of the magnitude of the switching frequency.  </a:t>
            </a:r>
          </a:p>
          <a:p>
            <a:endParaRPr lang="en-US" dirty="0"/>
          </a:p>
          <a:p>
            <a:r>
              <a:rPr lang="en-US" dirty="0"/>
              <a:t>We can observe that we can have a constant gain for any modulation. </a:t>
            </a:r>
          </a:p>
          <a:p>
            <a:endParaRPr lang="en-US" dirty="0"/>
          </a:p>
          <a:p>
            <a:r>
              <a:rPr lang="en-US" dirty="0"/>
              <a:t>The constant gain is between 0.25 and 0.45 over a DC-link voltage. </a:t>
            </a:r>
          </a:p>
          <a:p>
            <a:endParaRPr lang="en-US" dirty="0"/>
          </a:p>
          <a:p>
            <a:r>
              <a:rPr lang="en-US" dirty="0"/>
              <a:t>The control diagram is shown.  </a:t>
            </a:r>
          </a:p>
          <a:p>
            <a:endParaRPr lang="en-US" dirty="0"/>
          </a:p>
          <a:p>
            <a:r>
              <a:rPr lang="en-US" dirty="0"/>
              <a:t>We adjust the carrier phase shift according to modulation to control the WPT power.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13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391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3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67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14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system ratings are presented here. </a:t>
            </a:r>
          </a:p>
          <a:p>
            <a:endParaRPr lang="en-US" dirty="0"/>
          </a:p>
          <a:p>
            <a:r>
              <a:rPr lang="en-US" dirty="0"/>
              <a:t>Before the design stage of the WPT system, the DC-link voltage and duty cycle limits are important. </a:t>
            </a:r>
          </a:p>
          <a:p>
            <a:endParaRPr lang="en-US" dirty="0"/>
          </a:p>
          <a:p>
            <a:r>
              <a:rPr lang="en-US" dirty="0"/>
              <a:t>The duty cycle is limited between 0.15 and 0.85, which means that the minimum voltage at the switching frequency is 40V. </a:t>
            </a:r>
          </a:p>
          <a:p>
            <a:r>
              <a:rPr lang="en-US" dirty="0"/>
              <a:t>The maximum voltage is reached at D=0.5, which gives 90V. </a:t>
            </a:r>
          </a:p>
          <a:p>
            <a:endParaRPr lang="en-US" dirty="0"/>
          </a:p>
          <a:p>
            <a:r>
              <a:rPr lang="en-US" dirty="0"/>
              <a:t>Therefore, the WPT system should give the desired power for these input variations, which is compensated by frequency control. </a:t>
            </a:r>
          </a:p>
          <a:p>
            <a:endParaRPr lang="en-US" dirty="0"/>
          </a:p>
          <a:p>
            <a:r>
              <a:rPr lang="en-US" dirty="0"/>
              <a:t>Coupling and quality factors are design parameters, and we can calculate the parameters as given.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19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26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454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866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shows a block diagram of a conventional IPT system. </a:t>
            </a:r>
          </a:p>
          <a:p>
            <a:endParaRPr lang="en-US" dirty="0"/>
          </a:p>
          <a:p>
            <a:r>
              <a:rPr lang="en-US" dirty="0"/>
              <a:t>We have a high-frequency converter that generates a square wave voltage/current waveform. </a:t>
            </a:r>
          </a:p>
          <a:p>
            <a:endParaRPr lang="en-US" dirty="0"/>
          </a:p>
          <a:p>
            <a:r>
              <a:rPr lang="en-US" dirty="0"/>
              <a:t>Without compensation, the coupled inductors have a large leakage inductance, which inherently causes a low power factor. </a:t>
            </a:r>
          </a:p>
          <a:p>
            <a:endParaRPr lang="en-US" dirty="0"/>
          </a:p>
          <a:p>
            <a:r>
              <a:rPr lang="en-US" dirty="0"/>
              <a:t>We can use series or parallel capacitors to compensate for the leakage inductance.</a:t>
            </a:r>
          </a:p>
          <a:p>
            <a:endParaRPr lang="en-US" dirty="0"/>
          </a:p>
          <a:p>
            <a:r>
              <a:rPr lang="en-US" dirty="0"/>
              <a:t> The capacitors and coupled inductance create a resonant structure. Then, only the fundamental sinusoidal signal passes through the coupled coils. </a:t>
            </a:r>
          </a:p>
          <a:p>
            <a:endParaRPr lang="en-US" dirty="0"/>
          </a:p>
          <a:p>
            <a:r>
              <a:rPr lang="en-US" dirty="0"/>
              <a:t>The transmitted sinusoidal wave is rectified, and a ripple within DC exists. </a:t>
            </a:r>
          </a:p>
          <a:p>
            <a:endParaRPr lang="en-US" dirty="0"/>
          </a:p>
          <a:p>
            <a:r>
              <a:rPr lang="en-US" dirty="0"/>
              <a:t>The output capacitance and inductance filter out the ripple, and we achieve a DC output.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248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design and measured values are presented here. </a:t>
            </a:r>
          </a:p>
          <a:p>
            <a:endParaRPr lang="en-US" dirty="0"/>
          </a:p>
          <a:p>
            <a:r>
              <a:rPr lang="en-US" dirty="0"/>
              <a:t>The WPT system is tested for different duty cycles and switching frequencies. </a:t>
            </a:r>
          </a:p>
          <a:p>
            <a:endParaRPr lang="en-US" dirty="0"/>
          </a:p>
          <a:p>
            <a:r>
              <a:rPr lang="en-US" dirty="0"/>
              <a:t>The contour of the output power over the duty cycle and switching frequency is plotted. </a:t>
            </a:r>
          </a:p>
          <a:p>
            <a:endParaRPr lang="en-US" dirty="0"/>
          </a:p>
          <a:p>
            <a:r>
              <a:rPr lang="en-US" dirty="0"/>
              <a:t>We can observe iso-power lines.  We choose the outer iso-power line, which can supply the desired power under any given duty cycle.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730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460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talked about conventional systems. </a:t>
            </a:r>
          </a:p>
          <a:p>
            <a:r>
              <a:rPr lang="en-US" dirty="0"/>
              <a:t>In conventional IPT systems,  the converter generates a square wave having multiple frequencies, and only the fundamental is transmitted via the resonant structure.</a:t>
            </a:r>
          </a:p>
          <a:p>
            <a:r>
              <a:rPr lang="en-US" dirty="0"/>
              <a:t> In literature, multifrequency IPT systems are also utilized. </a:t>
            </a:r>
          </a:p>
          <a:p>
            <a:r>
              <a:rPr lang="en-US" dirty="0"/>
              <a:t>The motivations for multifrequency can be listed as given.</a:t>
            </a:r>
          </a:p>
          <a:p>
            <a:r>
              <a:rPr lang="en-US" dirty="0"/>
              <a:t>For example, the third harmonic of the square wave is utilized via a multi-resonant structure and single converter. </a:t>
            </a:r>
          </a:p>
          <a:p>
            <a:r>
              <a:rPr lang="en-US" dirty="0"/>
              <a:t>Or, the system can be desired to operate more than frequency; multi-converter and multi-resonant can be utilized. </a:t>
            </a:r>
          </a:p>
          <a:p>
            <a:r>
              <a:rPr lang="en-US" dirty="0"/>
              <a:t>In my thesis, the WPT system is excited by motor drive.</a:t>
            </a:r>
          </a:p>
          <a:p>
            <a:r>
              <a:rPr lang="en-US" dirty="0"/>
              <a:t>It can be considered as a single-converter and multi-load system; the motivation is to reduce the switching components. </a:t>
            </a:r>
          </a:p>
          <a:p>
            <a:r>
              <a:rPr lang="en-US" dirty="0"/>
              <a:t>However, motor driving should be dynamic and requires a fast response. </a:t>
            </a:r>
          </a:p>
          <a:p>
            <a:r>
              <a:rPr lang="en-US" dirty="0"/>
              <a:t>Then, we should use conventional motor driving modulations.</a:t>
            </a:r>
          </a:p>
          <a:p>
            <a:r>
              <a:rPr lang="en-US" dirty="0"/>
              <a:t> In this condition, the main problem reveals. </a:t>
            </a:r>
          </a:p>
          <a:p>
            <a:r>
              <a:rPr lang="en-US" dirty="0"/>
              <a:t>How to control dual-frequency by conventional motor driving modulation.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469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8657" y="4713645"/>
            <a:ext cx="5429250" cy="4892394"/>
          </a:xfrm>
        </p:spPr>
        <p:txBody>
          <a:bodyPr>
            <a:normAutofit/>
          </a:bodyPr>
          <a:lstStyle/>
          <a:p>
            <a:r>
              <a:rPr lang="en-US" dirty="0"/>
              <a:t>Our focus is on contactless slip rings. </a:t>
            </a:r>
          </a:p>
          <a:p>
            <a:r>
              <a:rPr lang="en-US" dirty="0"/>
              <a:t>Here, we have a representation of conventional contactless slip rings. </a:t>
            </a:r>
          </a:p>
          <a:p>
            <a:r>
              <a:rPr lang="en-US" dirty="0"/>
              <a:t>The common trait of these contactless slip rings; we have a motor drive system to achieve rotating load. </a:t>
            </a:r>
          </a:p>
          <a:p>
            <a:r>
              <a:rPr lang="en-US" dirty="0"/>
              <a:t>Inductive power transfer systems, a type of WPT system,  are commonly used in such systems since they give a moderate transfer distance and higher efficiency. </a:t>
            </a:r>
          </a:p>
          <a:p>
            <a:r>
              <a:rPr lang="en-US" dirty="0"/>
              <a:t>IPT systems have four main parts: High-frequency converter, Transmitter, receiver, and high-frequency rectifier. </a:t>
            </a:r>
          </a:p>
          <a:p>
            <a:r>
              <a:rPr lang="en-US" dirty="0"/>
              <a:t>So, conventional contactless slip rings have two converters. </a:t>
            </a:r>
          </a:p>
          <a:p>
            <a:r>
              <a:rPr lang="en-US" dirty="0"/>
              <a:t>One of both is the converter of the motor drive.</a:t>
            </a:r>
          </a:p>
          <a:p>
            <a:r>
              <a:rPr lang="en-US" dirty="0"/>
              <a:t>Another is the high-frequency converter of the WPT system. </a:t>
            </a:r>
          </a:p>
          <a:p>
            <a:r>
              <a:rPr lang="en-US" dirty="0"/>
              <a:t>The motor drive also generates high-frequency switching components at the output, but the motor filters these components out. </a:t>
            </a:r>
          </a:p>
          <a:p>
            <a:r>
              <a:rPr lang="en-US" dirty="0"/>
              <a:t>A low-frequency modulating signal is used to drive the motor. </a:t>
            </a:r>
          </a:p>
          <a:p>
            <a:r>
              <a:rPr lang="en-US" dirty="0"/>
              <a:t>WPT converter generates high-frequency square waves, and Tx and Rx generally have band-pass filter characteristics. </a:t>
            </a:r>
          </a:p>
          <a:p>
            <a:r>
              <a:rPr lang="en-US" dirty="0"/>
              <a:t>Therefore,  it only allows the desired high-frequency components to pass through.</a:t>
            </a:r>
          </a:p>
          <a:p>
            <a:r>
              <a:rPr lang="en-US" dirty="0"/>
              <a:t>Consequently, we have two converters in this system, which increase cost and complexity and decrease reliability.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38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proposed system, the WPT system is excited by the motor drive’s high-frequency switching components. </a:t>
            </a:r>
          </a:p>
          <a:p>
            <a:endParaRPr lang="en-US" dirty="0"/>
          </a:p>
          <a:p>
            <a:r>
              <a:rPr lang="en-US" dirty="0"/>
              <a:t>Since the WPT system behaves like a band-pass filter, we do not observe the low-frequency modulating current. </a:t>
            </a:r>
          </a:p>
          <a:p>
            <a:endParaRPr lang="en-US" dirty="0"/>
          </a:p>
          <a:p>
            <a:r>
              <a:rPr lang="en-US" dirty="0"/>
              <a:t>Therefore, a separate WPT converter is no longer required.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74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talked about conventional systems. </a:t>
            </a:r>
          </a:p>
          <a:p>
            <a:r>
              <a:rPr lang="en-US" dirty="0"/>
              <a:t>In conventional IPT systems,  the converter generates a square wave having multiple frequencies, and only the fundamental is transmitted via the resonant structure.</a:t>
            </a:r>
          </a:p>
          <a:p>
            <a:r>
              <a:rPr lang="en-US" dirty="0"/>
              <a:t> In literature, multifrequency IPT systems are also utilized. </a:t>
            </a:r>
          </a:p>
          <a:p>
            <a:r>
              <a:rPr lang="en-US" dirty="0"/>
              <a:t>The motivations for multifrequency can be listed as given.</a:t>
            </a:r>
          </a:p>
          <a:p>
            <a:r>
              <a:rPr lang="en-US" dirty="0"/>
              <a:t>For example, the third harmonic of the square wave is utilized via a multi-resonant structure and single converter. </a:t>
            </a:r>
          </a:p>
          <a:p>
            <a:r>
              <a:rPr lang="en-US" dirty="0"/>
              <a:t>Or, the system can be desired to operate more than frequency; multi-converter and multi-resonant can be utilized. </a:t>
            </a:r>
          </a:p>
          <a:p>
            <a:r>
              <a:rPr lang="en-US" dirty="0"/>
              <a:t>In my thesis, the WPT system is excited by motor drive.</a:t>
            </a:r>
          </a:p>
          <a:p>
            <a:r>
              <a:rPr lang="en-US" dirty="0"/>
              <a:t>It can be considered as a single-converter and multi-load system; the motivation is to reduce the switching components. </a:t>
            </a:r>
          </a:p>
          <a:p>
            <a:r>
              <a:rPr lang="en-US" dirty="0"/>
              <a:t>However, motor driving should be dynamic and requires a fast response. </a:t>
            </a:r>
          </a:p>
          <a:p>
            <a:r>
              <a:rPr lang="en-US" dirty="0"/>
              <a:t>Then, we should use conventional motor driving modulations.</a:t>
            </a:r>
          </a:p>
          <a:p>
            <a:r>
              <a:rPr lang="en-US" dirty="0"/>
              <a:t> In this condition, the main problem reveals. </a:t>
            </a:r>
          </a:p>
          <a:p>
            <a:r>
              <a:rPr lang="en-US" dirty="0"/>
              <a:t>How to control dual-frequency by conventional motor driving modulation.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12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me start with DC motor drives.</a:t>
            </a:r>
          </a:p>
          <a:p>
            <a:r>
              <a:rPr lang="en-US" dirty="0"/>
              <a:t> In DC motor drives, we use a voltage source full-bridge converter, which is commonly used since it provides four-quadrant operation.  </a:t>
            </a:r>
          </a:p>
          <a:p>
            <a:r>
              <a:rPr lang="en-US" dirty="0"/>
              <a:t>Since it is a voltage source converter, we can connect the WPT system in parallel, as shown in this figure. </a:t>
            </a:r>
          </a:p>
          <a:p>
            <a:r>
              <a:rPr lang="en-US" dirty="0"/>
              <a:t>Bi-polar PWM schemes are proffered as a PWM method, where SA and SB’ have the same signals. </a:t>
            </a:r>
          </a:p>
          <a:p>
            <a:r>
              <a:rPr lang="en-US" dirty="0"/>
              <a:t>The PWM signals are shown here; we change the DC voltage at the output by varying duty cycles. </a:t>
            </a:r>
          </a:p>
          <a:p>
            <a:r>
              <a:rPr lang="en-US" dirty="0"/>
              <a:t>According to the duty cycle, the DC and switching harmonics are shown here.  </a:t>
            </a:r>
          </a:p>
          <a:p>
            <a:r>
              <a:rPr lang="en-US" dirty="0"/>
              <a:t>The duty cycle is changed to adjust the DC voltage; however, switching harmonics also vary. </a:t>
            </a:r>
          </a:p>
          <a:p>
            <a:r>
              <a:rPr lang="en-US" dirty="0"/>
              <a:t>However, we want to use these harmonics in the WPT system; therefore, the variation is compensated.</a:t>
            </a:r>
          </a:p>
          <a:p>
            <a:r>
              <a:rPr lang="en-US" dirty="0"/>
              <a:t>Further, we should limit our duty cycles since the switching harmonics approach 0 near the duty cycle is 0 or 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81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previous slide, we said that the switching harmonics vary with the duty cycle.</a:t>
            </a:r>
          </a:p>
          <a:p>
            <a:r>
              <a:rPr lang="en-US" dirty="0"/>
              <a:t> We introduce an independent control parameter, switching frequency, to control WPT power and keep it constant under any modulation.</a:t>
            </a:r>
          </a:p>
          <a:p>
            <a:r>
              <a:rPr lang="en-US" dirty="0"/>
              <a:t>The gain characteristics of the WPT system are shown; we can change the gain of the WPT system by switching frequency.</a:t>
            </a:r>
          </a:p>
          <a:p>
            <a:r>
              <a:rPr lang="en-US" dirty="0"/>
              <a:t>Switching frequency does not affect the motor operation since the motor time constant is large. </a:t>
            </a:r>
          </a:p>
          <a:p>
            <a:r>
              <a:rPr lang="en-US" dirty="0"/>
              <a:t>By applying appropriate frequency, we keep the WPT power independent of the duty cycle.</a:t>
            </a:r>
          </a:p>
          <a:p>
            <a:r>
              <a:rPr lang="en-US" dirty="0"/>
              <a:t>The switching signals, output voltage, and current waveforms are shown here. </a:t>
            </a:r>
          </a:p>
          <a:p>
            <a:r>
              <a:rPr lang="en-US" dirty="0"/>
              <a:t>The WPT system has lower ratings than the motor, and the current is much smaller than the motor current. </a:t>
            </a:r>
          </a:p>
          <a:p>
            <a:r>
              <a:rPr lang="en-US" dirty="0"/>
              <a:t>Therefore, the converter current does not look completely different from the motor current.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43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25793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55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523038"/>
            <a:ext cx="53340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0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1" y="97014"/>
            <a:ext cx="11116159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6636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1" y="97014"/>
            <a:ext cx="11116159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523038"/>
            <a:ext cx="53340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76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Asıl başlık stili için tıklatın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32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592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12D3D-5F9E-4840-B696-FE6BD2DC3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878E4-7180-4EAC-A850-C07CE8B86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1541-CCE2-484D-AD31-676022833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BE10-9D9F-4B7B-95CC-EECC3455423B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201AA-B8E3-483B-AC9B-74AF6DF74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9D10B-42EC-4B31-9037-B8EE51B1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19B1-3D30-4B2A-AE3D-C3DFF6656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98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284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234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3750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58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204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846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9156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886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28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399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noProof="0" smtClean="0"/>
              <a:pPr>
                <a:defRPr/>
              </a:pPr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5064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6490164"/>
            <a:ext cx="12192000" cy="353909"/>
          </a:xfrm>
          <a:prstGeom prst="rect">
            <a:avLst/>
          </a:prstGeom>
          <a:solidFill>
            <a:srgbClr val="C200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dirty="0">
              <a:latin typeface="Calibri (Headings)"/>
            </a:endParaRPr>
          </a:p>
        </p:txBody>
      </p:sp>
      <p:pic>
        <p:nvPicPr>
          <p:cNvPr id="9" name="Picture 14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4" r="15732" b="5603"/>
          <a:stretch/>
        </p:blipFill>
        <p:spPr bwMode="auto">
          <a:xfrm>
            <a:off x="183387" y="6509579"/>
            <a:ext cx="417189" cy="315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569331" y="6469649"/>
            <a:ext cx="5157456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900" b="0" i="0" baseline="0" noProof="0" dirty="0">
                <a:latin typeface="Calibri (Headings)"/>
              </a:rPr>
              <a:t>E</a:t>
            </a:r>
            <a:r>
              <a:rPr lang="tr-TR" sz="1900" b="0" i="0" baseline="0" noProof="0" dirty="0">
                <a:latin typeface="Calibri (Headings)"/>
              </a:rPr>
              <a:t>. </a:t>
            </a:r>
            <a:r>
              <a:rPr lang="en-US" sz="1900" b="0" i="0" baseline="0" noProof="0" dirty="0">
                <a:latin typeface="Calibri (Headings)"/>
              </a:rPr>
              <a:t>Ayaz</a:t>
            </a:r>
            <a:r>
              <a:rPr lang="tr-TR" sz="1900" b="0" i="0" baseline="0" noProof="0" dirty="0">
                <a:latin typeface="Calibri (Headings)"/>
              </a:rPr>
              <a:t>, </a:t>
            </a:r>
            <a:r>
              <a:rPr lang="en-US" sz="1900" b="0" i="0" baseline="0" dirty="0">
                <a:latin typeface="Calibri (Headings)"/>
              </a:rPr>
              <a:t>20</a:t>
            </a:r>
            <a:r>
              <a:rPr lang="tr-TR" sz="1900" b="0" i="0" baseline="0" dirty="0">
                <a:latin typeface="Calibri (Headings)"/>
              </a:rPr>
              <a:t>2</a:t>
            </a:r>
            <a:r>
              <a:rPr lang="en-US" sz="1900" b="0" i="0" baseline="0" dirty="0">
                <a:latin typeface="Calibri (Headings)"/>
              </a:rPr>
              <a:t>2</a:t>
            </a:r>
            <a:endParaRPr lang="en-US" sz="1900" b="0" i="0" dirty="0">
              <a:latin typeface="Calibri (Headings)"/>
            </a:endParaRP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5636066" y="6459265"/>
            <a:ext cx="919868" cy="402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A5B596B7-E5D1-4535-B30E-BDAA45A83568}" type="slidenum">
              <a:rPr lang="tr-TR" sz="2000" b="0" smtClean="0">
                <a:latin typeface="Calibri (Headings)"/>
              </a:rPr>
              <a:t>‹#›</a:t>
            </a:fld>
            <a:endParaRPr lang="en-US" sz="2000" b="0" dirty="0">
              <a:latin typeface="Calibri (Headings)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-2276026" y="6443030"/>
            <a:ext cx="10447218" cy="4654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800" b="0" noProof="0" dirty="0">
              <a:latin typeface="Calibri (Headings)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554353" y="6469649"/>
            <a:ext cx="853851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tr-TR" sz="1900" b="0" baseline="0" dirty="0">
                <a:latin typeface="Calibri (Headings)"/>
              </a:rPr>
              <a:t>METU</a:t>
            </a:r>
            <a:endParaRPr lang="en-US" sz="1900" b="0" dirty="0">
              <a:latin typeface="Calibri (Headings)"/>
            </a:endParaRPr>
          </a:p>
        </p:txBody>
      </p:sp>
      <p:pic>
        <p:nvPicPr>
          <p:cNvPr id="15" name="Resim 7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87" y="144108"/>
            <a:ext cx="566674" cy="56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Resim 72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7" y="709129"/>
            <a:ext cx="736761" cy="9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58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3945" r:id="rId11"/>
    <p:sldLayoutId id="2147483946" r:id="rId12"/>
    <p:sldLayoutId id="2147483948" r:id="rId13"/>
    <p:sldLayoutId id="2147484034" r:id="rId14"/>
    <p:sldLayoutId id="2147484038" r:id="rId15"/>
    <p:sldLayoutId id="2147484043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Calibri (Headings)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0" kern="1200">
          <a:solidFill>
            <a:schemeClr val="tx1"/>
          </a:solidFill>
          <a:latin typeface="Calibri (Headings)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kern="1200">
          <a:solidFill>
            <a:schemeClr val="tx1"/>
          </a:solidFill>
          <a:latin typeface="Calibri (Headings)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Calibri (Headings)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0" kern="1200">
          <a:solidFill>
            <a:schemeClr val="tx1"/>
          </a:solidFill>
          <a:latin typeface="Calibri (Headings)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0" kern="1200">
          <a:solidFill>
            <a:schemeClr val="tx1"/>
          </a:solidFill>
          <a:latin typeface="Calibri (Headings)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7034544" y="6490164"/>
            <a:ext cx="5157456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tr-TR" sz="1800" b="0" i="0" baseline="0" noProof="0" dirty="0"/>
              <a:t>G. Cakal, September </a:t>
            </a:r>
            <a:r>
              <a:rPr lang="en-US" sz="1800" b="0" i="0" baseline="0" dirty="0"/>
              <a:t>20</a:t>
            </a:r>
            <a:r>
              <a:rPr lang="tr-TR" sz="1800" b="0" i="0" baseline="0" dirty="0"/>
              <a:t>20</a:t>
            </a:r>
            <a:endParaRPr lang="en-US" sz="1800" b="0" i="0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199137" y="6474714"/>
            <a:ext cx="919868" cy="402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A5B596B7-E5D1-4535-B30E-BDAA45A83568}" type="slidenum">
              <a:rPr lang="tr-TR" sz="2000" b="1" smtClean="0"/>
              <a:t>‹#›</a:t>
            </a:fld>
            <a:r>
              <a:rPr lang="tr-TR" sz="2000" b="1" dirty="0"/>
              <a:t>/24</a:t>
            </a:r>
            <a:endParaRPr lang="en-US" sz="2000" b="1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285545" y="6490164"/>
            <a:ext cx="853851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tr-TR" sz="1800" b="0" baseline="0" dirty="0"/>
              <a:t>METU</a:t>
            </a:r>
            <a:endParaRPr lang="en-US" sz="1800" b="0" dirty="0"/>
          </a:p>
        </p:txBody>
      </p:sp>
      <p:cxnSp>
        <p:nvCxnSpPr>
          <p:cNvPr id="26" name="Straight Connector 18"/>
          <p:cNvCxnSpPr/>
          <p:nvPr userDrawn="1"/>
        </p:nvCxnSpPr>
        <p:spPr>
          <a:xfrm>
            <a:off x="1068388" y="2768608"/>
            <a:ext cx="1005840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7" name="Straight Connector 19"/>
          <p:cNvCxnSpPr/>
          <p:nvPr userDrawn="1"/>
        </p:nvCxnSpPr>
        <p:spPr>
          <a:xfrm>
            <a:off x="3034363" y="4160564"/>
            <a:ext cx="612648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28" name="Rectangle 21"/>
          <p:cNvSpPr/>
          <p:nvPr userDrawn="1"/>
        </p:nvSpPr>
        <p:spPr>
          <a:xfrm>
            <a:off x="0" y="6391275"/>
            <a:ext cx="12192000" cy="466725"/>
          </a:xfrm>
          <a:prstGeom prst="rect">
            <a:avLst/>
          </a:prstGeom>
          <a:solidFill>
            <a:srgbClr val="C2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4" r="15732" b="5603"/>
          <a:stretch/>
        </p:blipFill>
        <p:spPr bwMode="auto">
          <a:xfrm>
            <a:off x="5832875" y="6417466"/>
            <a:ext cx="529424" cy="39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01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7034544" y="6490164"/>
            <a:ext cx="5157456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tr-TR" sz="1800" b="0" i="0" baseline="0" noProof="0" dirty="0"/>
              <a:t>G. Cakal, September </a:t>
            </a:r>
            <a:r>
              <a:rPr lang="en-US" sz="1800" b="0" i="0" baseline="0" dirty="0"/>
              <a:t>20</a:t>
            </a:r>
            <a:r>
              <a:rPr lang="tr-TR" sz="1800" b="0" i="0" baseline="0" dirty="0"/>
              <a:t>20</a:t>
            </a:r>
            <a:endParaRPr lang="en-US" sz="1800" b="0" i="0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199137" y="6474714"/>
            <a:ext cx="919868" cy="402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A5B596B7-E5D1-4535-B30E-BDAA45A83568}" type="slidenum">
              <a:rPr lang="tr-TR" sz="2000" b="1" smtClean="0"/>
              <a:t>‹#›</a:t>
            </a:fld>
            <a:r>
              <a:rPr lang="tr-TR" sz="2000" b="1" dirty="0"/>
              <a:t>/24</a:t>
            </a:r>
            <a:endParaRPr lang="en-US" sz="2000" b="1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285545" y="6490164"/>
            <a:ext cx="853851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tr-TR" sz="1800" b="0" baseline="0" dirty="0"/>
              <a:t>METU</a:t>
            </a:r>
            <a:endParaRPr lang="en-US" sz="1800" b="0" dirty="0"/>
          </a:p>
        </p:txBody>
      </p:sp>
      <p:sp>
        <p:nvSpPr>
          <p:cNvPr id="28" name="Rectangle 21"/>
          <p:cNvSpPr/>
          <p:nvPr userDrawn="1"/>
        </p:nvSpPr>
        <p:spPr>
          <a:xfrm>
            <a:off x="0" y="6391275"/>
            <a:ext cx="12192000" cy="466725"/>
          </a:xfrm>
          <a:prstGeom prst="rect">
            <a:avLst/>
          </a:prstGeom>
          <a:solidFill>
            <a:srgbClr val="C2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4" r="15732" b="5603"/>
          <a:stretch/>
        </p:blipFill>
        <p:spPr bwMode="auto">
          <a:xfrm>
            <a:off x="5832875" y="6417466"/>
            <a:ext cx="529424" cy="39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AC7661-419A-4ECC-B554-3F6C189F7926}"/>
              </a:ext>
            </a:extLst>
          </p:cNvPr>
          <p:cNvSpPr txBox="1">
            <a:spLocks/>
          </p:cNvSpPr>
          <p:nvPr userDrawn="1"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Master text styles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Second level</a:t>
            </a:r>
          </a:p>
          <a:p>
            <a:pPr lvl="2" fontAlgn="auto">
              <a:spcAft>
                <a:spcPts val="0"/>
              </a:spcAft>
            </a:pPr>
            <a:r>
              <a:rPr lang="en-US" dirty="0"/>
              <a:t>Third level</a:t>
            </a:r>
          </a:p>
          <a:p>
            <a:pPr lvl="3" fontAlgn="auto">
              <a:spcAft>
                <a:spcPts val="0"/>
              </a:spcAft>
            </a:pPr>
            <a:r>
              <a:rPr lang="en-US" dirty="0"/>
              <a:t>Fourth level</a:t>
            </a:r>
          </a:p>
          <a:p>
            <a:pPr lvl="4" fontAlgn="auto">
              <a:spcAft>
                <a:spcPts val="0"/>
              </a:spcAft>
            </a:pPr>
            <a:r>
              <a:rPr lang="en-US" dirty="0"/>
              <a:t>Fifth level</a:t>
            </a:r>
            <a:endParaRPr lang="tr-TR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47A0E3-5F64-4E5C-9677-A332504B4411}"/>
              </a:ext>
            </a:extLst>
          </p:cNvPr>
          <p:cNvSpPr txBox="1">
            <a:spLocks/>
          </p:cNvSpPr>
          <p:nvPr userDrawn="1"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/>
              <a:t>Click to edit Master title style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8256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7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emf"/><Relationship Id="rId5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emf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emf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7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510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430.png"/><Relationship Id="rId15" Type="http://schemas.openxmlformats.org/officeDocument/2006/relationships/image" Target="../media/image530.png"/><Relationship Id="rId10" Type="http://schemas.openxmlformats.org/officeDocument/2006/relationships/image" Target="../media/image74.png"/><Relationship Id="rId4" Type="http://schemas.openxmlformats.org/officeDocument/2006/relationships/image" Target="../media/image420.png"/><Relationship Id="rId9" Type="http://schemas.openxmlformats.org/officeDocument/2006/relationships/image" Target="../media/image73.png"/><Relationship Id="rId14" Type="http://schemas.openxmlformats.org/officeDocument/2006/relationships/image" Target="../media/image5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342030" y="225631"/>
            <a:ext cx="11527770" cy="257257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latin typeface="+mj-lt"/>
              </a:rPr>
              <a:t>Concurrent Operation of Wireless and Wired  Power Transfer System with a Single Converter/Inverter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122647" y="2969129"/>
            <a:ext cx="9966536" cy="13973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endParaRPr lang="en-US" sz="2600" baseline="30000" dirty="0">
              <a:solidFill>
                <a:sysClr val="windowText" lastClr="000000"/>
              </a:solidFill>
              <a:latin typeface="+mj-lt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68388" y="2768608"/>
            <a:ext cx="1005840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>
            <a:off x="3034363" y="4160564"/>
            <a:ext cx="612648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12" name="Subtitle 2"/>
          <p:cNvSpPr txBox="1">
            <a:spLocks/>
          </p:cNvSpPr>
          <p:nvPr/>
        </p:nvSpPr>
        <p:spPr>
          <a:xfrm>
            <a:off x="795477" y="3209785"/>
            <a:ext cx="9966536" cy="13973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600" dirty="0">
                <a:solidFill>
                  <a:sysClr val="windowText" lastClr="000000"/>
                </a:solidFill>
                <a:latin typeface="+mj-lt"/>
              </a:rPr>
              <a:t>Enes Ayaz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600" baseline="30000" dirty="0">
                <a:solidFill>
                  <a:sysClr val="windowText" lastClr="000000"/>
                </a:solidFill>
                <a:latin typeface="+mj-lt"/>
              </a:rPr>
              <a:t>19/10/2022</a:t>
            </a:r>
          </a:p>
        </p:txBody>
      </p:sp>
    </p:spTree>
    <p:extLst>
      <p:ext uri="{BB962C8B-B14F-4D97-AF65-F5344CB8AC3E}">
        <p14:creationId xmlns:p14="http://schemas.microsoft.com/office/powerpoint/2010/main" val="1797182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5492"/>
            <a:ext cx="10972800" cy="11430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Control Method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3A7826-4946-4914-A745-B54FFBCAB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50"/>
          <a:stretch/>
        </p:blipFill>
        <p:spPr>
          <a:xfrm>
            <a:off x="2132950" y="1245350"/>
            <a:ext cx="7926100" cy="2382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26D3A5-DB2F-476F-BFED-D0F91D81E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9" y="3471565"/>
            <a:ext cx="4527358" cy="2790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92CD96-BEC3-44AA-BF7B-C792052D40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4" r="8057"/>
          <a:stretch/>
        </p:blipFill>
        <p:spPr>
          <a:xfrm>
            <a:off x="8585983" y="3657371"/>
            <a:ext cx="2988521" cy="23827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8C489C-BE04-4CBE-929D-3783281F4A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23"/>
          <a:stretch/>
        </p:blipFill>
        <p:spPr>
          <a:xfrm>
            <a:off x="4452358" y="3429000"/>
            <a:ext cx="3407927" cy="14567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64C27D-48B1-4892-89BC-FF67D94DC8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23"/>
          <a:stretch/>
        </p:blipFill>
        <p:spPr>
          <a:xfrm>
            <a:off x="4452358" y="4944245"/>
            <a:ext cx="3407928" cy="1456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C75A45-8F53-4584-940C-217805F10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8954" y="5214902"/>
            <a:ext cx="1794618" cy="717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707FB4-7C3A-4818-A184-F8B51F1B12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0213" y="3705472"/>
            <a:ext cx="1794617" cy="71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87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Concurrent Operation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F32A51-552A-4067-8D84-BEA03141B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298" y="1288688"/>
            <a:ext cx="5828372" cy="2451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DFE495-4558-4A1B-A165-8E06AE5EB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314" y="3819971"/>
            <a:ext cx="6395368" cy="25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30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02E134-BEEF-48CD-ADCA-F0097A742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6" r="10195"/>
          <a:stretch/>
        </p:blipFill>
        <p:spPr>
          <a:xfrm>
            <a:off x="59155" y="3117463"/>
            <a:ext cx="3554585" cy="2936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241" y="223517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 Motor Drives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FB3DD1-4C82-4574-9A38-0B6705A5E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740" y="4026321"/>
            <a:ext cx="3988384" cy="172401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55A2E1-7CBF-42F8-99CA-87BAF3A9DD36}"/>
              </a:ext>
            </a:extLst>
          </p:cNvPr>
          <p:cNvCxnSpPr>
            <a:cxnSpLocks/>
          </p:cNvCxnSpPr>
          <p:nvPr/>
        </p:nvCxnSpPr>
        <p:spPr>
          <a:xfrm>
            <a:off x="5242417" y="2275374"/>
            <a:ext cx="3201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1E84A0B-5ECE-4B65-9E4F-882A2D894A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54" t="8967" r="5672"/>
          <a:stretch/>
        </p:blipFill>
        <p:spPr>
          <a:xfrm>
            <a:off x="2943654" y="1333967"/>
            <a:ext cx="2250283" cy="20443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EBAC8C-6578-4440-9AD5-45312A485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980" y="1417638"/>
            <a:ext cx="2446828" cy="18351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030C99-6AD1-4E5C-97F5-FB3F71DFDB5B}"/>
                  </a:ext>
                </a:extLst>
              </p:cNvPr>
              <p:cNvSpPr txBox="1"/>
              <p:nvPr/>
            </p:nvSpPr>
            <p:spPr>
              <a:xfrm>
                <a:off x="729241" y="6054064"/>
                <a:ext cx="2038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𝑐𝑜𝑚𝑝𝑜𝑛𝑒𝑛𝑡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030C99-6AD1-4E5C-97F5-FB3F71DFD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41" y="6054064"/>
                <a:ext cx="2038829" cy="369332"/>
              </a:xfrm>
              <a:prstGeom prst="rect">
                <a:avLst/>
              </a:prstGeom>
              <a:blipFill>
                <a:blip r:embed="rId7"/>
                <a:stretch>
                  <a:fillRect r="-329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C218D32-6009-45B2-A37C-1143CC4B11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7953" y="999077"/>
            <a:ext cx="6022568" cy="2773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1BBB13-D06D-4205-9349-95785E33DF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4971" y="4523279"/>
            <a:ext cx="3405550" cy="13622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55D481-C440-45B0-B938-6A153DF95432}"/>
              </a:ext>
            </a:extLst>
          </p:cNvPr>
          <p:cNvSpPr/>
          <p:nvPr/>
        </p:nvSpPr>
        <p:spPr>
          <a:xfrm>
            <a:off x="3768695" y="4751462"/>
            <a:ext cx="3988384" cy="90585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41F83-8D12-4BEC-BA43-A32EDC051F80}"/>
              </a:ext>
            </a:extLst>
          </p:cNvPr>
          <p:cNvCxnSpPr>
            <a:stCxn id="7" idx="3"/>
            <a:endCxn id="5" idx="1"/>
          </p:cNvCxnSpPr>
          <p:nvPr/>
        </p:nvCxnSpPr>
        <p:spPr>
          <a:xfrm>
            <a:off x="7757079" y="5204389"/>
            <a:ext cx="5878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494274-A500-4FCA-9192-0FC5CB011802}"/>
              </a:ext>
            </a:extLst>
          </p:cNvPr>
          <p:cNvCxnSpPr>
            <a:cxnSpLocks/>
          </p:cNvCxnSpPr>
          <p:nvPr/>
        </p:nvCxnSpPr>
        <p:spPr>
          <a:xfrm flipV="1">
            <a:off x="9109817" y="4443813"/>
            <a:ext cx="0" cy="640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7F3CDCB-E0AC-4C90-9890-1B09F9F07514}"/>
              </a:ext>
            </a:extLst>
          </p:cNvPr>
          <p:cNvSpPr txBox="1"/>
          <p:nvPr/>
        </p:nvSpPr>
        <p:spPr>
          <a:xfrm>
            <a:off x="8094470" y="3904753"/>
            <a:ext cx="3554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is no transferred power at some time points if only side band exist</a:t>
            </a:r>
          </a:p>
        </p:txBody>
      </p:sp>
    </p:spTree>
    <p:extLst>
      <p:ext uri="{BB962C8B-B14F-4D97-AF65-F5344CB8AC3E}">
        <p14:creationId xmlns:p14="http://schemas.microsoft.com/office/powerpoint/2010/main" val="2974200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241" y="223517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Carrier Phase Shift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FA5AB0-4108-43BC-859C-80B079BC5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12" y="4323559"/>
            <a:ext cx="3699229" cy="16078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17A147-F9DC-40A2-ABE4-B7463D695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413" y="3496733"/>
            <a:ext cx="6657975" cy="2686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17654-409E-40DF-8BA6-589B9036B2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01"/>
          <a:stretch/>
        </p:blipFill>
        <p:spPr>
          <a:xfrm>
            <a:off x="8923494" y="1776419"/>
            <a:ext cx="3242506" cy="14067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4CDFE2-9B65-41C9-A1F1-982D13DEFC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96"/>
          <a:stretch/>
        </p:blipFill>
        <p:spPr>
          <a:xfrm>
            <a:off x="5391353" y="1776419"/>
            <a:ext cx="3204770" cy="13622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7D800E-5B35-4B1F-A7F7-9ACAC5A90599}"/>
              </a:ext>
            </a:extLst>
          </p:cNvPr>
          <p:cNvCxnSpPr>
            <a:cxnSpLocks/>
          </p:cNvCxnSpPr>
          <p:nvPr/>
        </p:nvCxnSpPr>
        <p:spPr>
          <a:xfrm>
            <a:off x="8301401" y="2387367"/>
            <a:ext cx="628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858FD8B-9977-45D9-A0A5-E940E35C6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7340" y="1366517"/>
            <a:ext cx="2834013" cy="245239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6F883F-160A-4391-9AA4-C88EE43853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00" y="1439539"/>
            <a:ext cx="2531340" cy="221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15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 Primary Side Voltage Control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9281EB-F0EA-4CD0-B429-DC83059B5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74"/>
          <a:stretch/>
        </p:blipFill>
        <p:spPr>
          <a:xfrm>
            <a:off x="4914019" y="1417638"/>
            <a:ext cx="2401797" cy="108323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AEB800-5FDE-4249-BB4F-C6FD0E146F0C}"/>
              </a:ext>
            </a:extLst>
          </p:cNvPr>
          <p:cNvCxnSpPr>
            <a:cxnSpLocks/>
          </p:cNvCxnSpPr>
          <p:nvPr/>
        </p:nvCxnSpPr>
        <p:spPr>
          <a:xfrm>
            <a:off x="3503824" y="2709852"/>
            <a:ext cx="470019" cy="11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79650D-231A-4C3C-A32D-8B5876E1AD22}"/>
              </a:ext>
            </a:extLst>
          </p:cNvPr>
          <p:cNvCxnSpPr>
            <a:cxnSpLocks/>
          </p:cNvCxnSpPr>
          <p:nvPr/>
        </p:nvCxnSpPr>
        <p:spPr>
          <a:xfrm>
            <a:off x="7695650" y="2633183"/>
            <a:ext cx="7847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19874A5-8E4C-4D20-9289-79C7ED3D2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774" y="1630718"/>
            <a:ext cx="3537598" cy="23353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1E8E83-5E15-4A17-9027-3EE0172C1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2989" y="1417638"/>
            <a:ext cx="3468193" cy="27615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38EC32-FA31-416E-810E-F149F4755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9327" y="2473550"/>
            <a:ext cx="3924300" cy="167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2D7EC7-E2EB-4FBD-A245-C57A57D485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81"/>
          <a:stretch/>
        </p:blipFill>
        <p:spPr>
          <a:xfrm>
            <a:off x="3537598" y="4399615"/>
            <a:ext cx="5429489" cy="199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28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Output Voltage Regulation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884841-4BE9-49AC-ADB7-FC36C45BB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713" y="2071687"/>
            <a:ext cx="4010025" cy="271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56F4A5-0B93-4D25-B601-610D7ED06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269" y="1567466"/>
            <a:ext cx="417195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5B897-584B-441C-A3A2-7CD0DD2BA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281" y="3393694"/>
            <a:ext cx="3971925" cy="1657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B96C6F-8469-4F0B-A5AD-301772B38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52576"/>
            <a:ext cx="3468193" cy="276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04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21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Low-frequency Ripple at the Output Voltage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9B021-4828-477B-A5A6-FE2C7AFC3A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26" b="4158"/>
          <a:stretch/>
        </p:blipFill>
        <p:spPr>
          <a:xfrm>
            <a:off x="3039899" y="1788206"/>
            <a:ext cx="6558887" cy="1640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A35CD2-AB85-4FD3-B237-A57D0D41BF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49"/>
          <a:stretch/>
        </p:blipFill>
        <p:spPr>
          <a:xfrm>
            <a:off x="3108266" y="3901001"/>
            <a:ext cx="5600700" cy="22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44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B14827-849E-4A48-8772-47C51BBE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136" y="1417638"/>
            <a:ext cx="3771324" cy="29357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Real-time algorithm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A3C1EE-BD84-4485-9C71-CA79E66775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67" r="49750"/>
          <a:stretch/>
        </p:blipFill>
        <p:spPr>
          <a:xfrm>
            <a:off x="364686" y="1265238"/>
            <a:ext cx="3450077" cy="273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640972-2A30-456B-88F7-DAEC3B9C7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55" t="8967" r="5639"/>
          <a:stretch/>
        </p:blipFill>
        <p:spPr>
          <a:xfrm>
            <a:off x="898086" y="3621088"/>
            <a:ext cx="3007699" cy="273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D92B5E-BA24-4F51-9757-1AD3C4F82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460" y="2851270"/>
            <a:ext cx="3905785" cy="1474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D4FFE-6F1D-49E1-96BD-BD45F3CDF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4223" y="1376363"/>
            <a:ext cx="4550568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E3C9DD-D5C3-4CC3-9F27-A1CAFA1FA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1910" y="4685306"/>
            <a:ext cx="3405550" cy="1362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C804E1-2A2B-4BEC-BDD5-5A64BDB7E6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4223" y="4437076"/>
            <a:ext cx="4762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38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Restrictions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FC2DF-3B9F-4143-A43D-F444B6E19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331" y="1060984"/>
            <a:ext cx="5656762" cy="14346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E74E08-C3EF-40AA-AE22-8A27E3217660}"/>
                  </a:ext>
                </a:extLst>
              </p:cNvPr>
              <p:cNvSpPr txBox="1"/>
              <p:nvPr/>
            </p:nvSpPr>
            <p:spPr>
              <a:xfrm>
                <a:off x="7013813" y="2792009"/>
                <a:ext cx="1914525" cy="347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𝑓𝑠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=0.43 !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E74E08-C3EF-40AA-AE22-8A27E3217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813" y="2792009"/>
                <a:ext cx="1914525" cy="347596"/>
              </a:xfrm>
              <a:prstGeom prst="rect">
                <a:avLst/>
              </a:prstGeom>
              <a:blipFill>
                <a:blip r:embed="rId4"/>
                <a:stretch>
                  <a:fillRect l="-4459" t="-19298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463395-DD7D-422F-866E-079C3E5F9D0A}"/>
                  </a:ext>
                </a:extLst>
              </p:cNvPr>
              <p:cNvSpPr/>
              <p:nvPr/>
            </p:nvSpPr>
            <p:spPr>
              <a:xfrm>
                <a:off x="8775493" y="2706416"/>
                <a:ext cx="1289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&lt;0.8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463395-DD7D-422F-866E-079C3E5F9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493" y="2706416"/>
                <a:ext cx="12899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0A2F08E-684C-47FA-BD98-244B0D492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859" y="3435944"/>
            <a:ext cx="3873267" cy="2689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A5F2DE-4780-4A47-8816-300EC3F2E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177" y="1633291"/>
            <a:ext cx="5561763" cy="410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5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03557C-5D8E-45D1-962C-594E1AADA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1418602"/>
            <a:ext cx="10774010" cy="46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26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24" y="236479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Wireless Power Transfer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C7EEA8-EB3B-4A9B-8923-920C92A39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00" y="1203952"/>
            <a:ext cx="6225019" cy="2166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8BC90-A6D9-4FD4-8B60-A75291C080D7}"/>
              </a:ext>
            </a:extLst>
          </p:cNvPr>
          <p:cNvSpPr txBox="1"/>
          <p:nvPr/>
        </p:nvSpPr>
        <p:spPr>
          <a:xfrm>
            <a:off x="7085379" y="1379479"/>
            <a:ext cx="45815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DC/AC Converter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Compensation Circuits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Transmitter/Receiver Coils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AC/DC Rectifiers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819D1-57D0-4EA5-BB16-96D268703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008" y="3956669"/>
            <a:ext cx="2233038" cy="1227819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965E3F0-D7D7-448B-86D7-45847418D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3384" y="5156646"/>
            <a:ext cx="3554561" cy="2431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Tesla’s WPT System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B15E53C-F807-4D63-B7E8-CE1EB6502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307672"/>
              </p:ext>
            </p:extLst>
          </p:nvPr>
        </p:nvGraphicFramePr>
        <p:xfrm>
          <a:off x="5343202" y="3591750"/>
          <a:ext cx="5973285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095">
                  <a:extLst>
                    <a:ext uri="{9D8B030D-6E8A-4147-A177-3AD203B41FA5}">
                      <a16:colId xmlns:a16="http://schemas.microsoft.com/office/drawing/2014/main" val="3118816585"/>
                    </a:ext>
                  </a:extLst>
                </a:gridCol>
                <a:gridCol w="1991095">
                  <a:extLst>
                    <a:ext uri="{9D8B030D-6E8A-4147-A177-3AD203B41FA5}">
                      <a16:colId xmlns:a16="http://schemas.microsoft.com/office/drawing/2014/main" val="2259591155"/>
                    </a:ext>
                  </a:extLst>
                </a:gridCol>
                <a:gridCol w="1991095">
                  <a:extLst>
                    <a:ext uri="{9D8B030D-6E8A-4147-A177-3AD203B41FA5}">
                      <a16:colId xmlns:a16="http://schemas.microsoft.com/office/drawing/2014/main" val="2357697429"/>
                    </a:ext>
                  </a:extLst>
                </a:gridCol>
              </a:tblGrid>
              <a:tr h="75394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Inductive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Power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Transfer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Capacitive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Power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Transfer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796533"/>
                  </a:ext>
                </a:extLst>
              </a:tr>
              <a:tr h="3057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Transfer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Varying MF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Varying EF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56843"/>
                  </a:ext>
                </a:extLst>
              </a:tr>
              <a:tr h="3057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Ratings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98241"/>
                  </a:ext>
                </a:extLst>
              </a:tr>
              <a:tr h="3057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91035"/>
                  </a:ext>
                </a:extLst>
              </a:tr>
              <a:tr h="3057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679422"/>
                  </a:ext>
                </a:extLst>
              </a:tr>
              <a:tr h="3057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080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438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Future Works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8F5A9-EDA7-40CC-A30F-394EB7FB8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91" y="1102406"/>
            <a:ext cx="4008277" cy="5276201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9EAE124-626A-491E-A20D-1FB0D35DF4E3}"/>
              </a:ext>
            </a:extLst>
          </p:cNvPr>
          <p:cNvSpPr txBox="1">
            <a:spLocks/>
          </p:cNvSpPr>
          <p:nvPr/>
        </p:nvSpPr>
        <p:spPr>
          <a:xfrm>
            <a:off x="609600" y="3714698"/>
            <a:ext cx="7274237" cy="2532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Motivations: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DC-link utilization rate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power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break the restrictions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D0300C-F79E-409F-B955-E1A95D448D67}"/>
              </a:ext>
            </a:extLst>
          </p:cNvPr>
          <p:cNvSpPr txBox="1">
            <a:spLocks/>
          </p:cNvSpPr>
          <p:nvPr/>
        </p:nvSpPr>
        <p:spPr>
          <a:xfrm>
            <a:off x="609600" y="1385863"/>
            <a:ext cx="7274237" cy="810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drives have more than 2 wires</a:t>
            </a:r>
          </a:p>
          <a:p>
            <a:pPr fontAlgn="auto">
              <a:spcAft>
                <a:spcPts val="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WPT systems have 2 wires input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13291C-74F9-49DE-B027-94C59D939EE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246719" y="2196269"/>
            <a:ext cx="0" cy="25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334EC81B-6101-4836-BC29-8ED303D3FA7E}"/>
              </a:ext>
            </a:extLst>
          </p:cNvPr>
          <p:cNvSpPr txBox="1">
            <a:spLocks/>
          </p:cNvSpPr>
          <p:nvPr/>
        </p:nvSpPr>
        <p:spPr>
          <a:xfrm>
            <a:off x="609600" y="2530864"/>
            <a:ext cx="7274237" cy="810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Multi-phase WPT systems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611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Future Works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AE6C5-34BC-4686-99D4-1839081B8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79" y="1621066"/>
            <a:ext cx="5679883" cy="4081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F6E9D-50B5-4DE9-B48F-71229F7A1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999" y="1624977"/>
            <a:ext cx="4586732" cy="407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81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Challenge- Calculation Burden!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27EF5-B1C0-4EAB-A58C-8A8813FF7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110" y="1229616"/>
            <a:ext cx="4094616" cy="50155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64FCCA-EB90-4B5D-BE04-05B4EDCF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368" y="2954250"/>
            <a:ext cx="3443339" cy="1566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CD58D8-83AB-42CC-A2CD-21C3A7C1A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09" y="3180179"/>
            <a:ext cx="23145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61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/>
          <p:cNvSpPr txBox="1">
            <a:spLocks/>
          </p:cNvSpPr>
          <p:nvPr/>
        </p:nvSpPr>
        <p:spPr>
          <a:xfrm>
            <a:off x="1122647" y="3219194"/>
            <a:ext cx="9966536" cy="5859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ysClr val="windowText" lastClr="000000"/>
                </a:solidFill>
              </a:rPr>
              <a:t>Thanks!</a:t>
            </a:r>
            <a:endParaRPr lang="tr-TR" sz="2800" b="1" noProof="1">
              <a:solidFill>
                <a:sysClr val="windowText" lastClr="000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68388" y="2768608"/>
            <a:ext cx="1005840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>
            <a:off x="3034363" y="4160564"/>
            <a:ext cx="612648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696327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Compensation Topologies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B29E4-6C06-4ECA-BEC9-28374696E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78" y="1387399"/>
            <a:ext cx="6715604" cy="2297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95554-EC2A-44E7-8846-AD326E4BBC7D}"/>
              </a:ext>
            </a:extLst>
          </p:cNvPr>
          <p:cNvSpPr txBox="1"/>
          <p:nvPr/>
        </p:nvSpPr>
        <p:spPr>
          <a:xfrm>
            <a:off x="2320926" y="3811602"/>
            <a:ext cx="4146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+mj-lt"/>
              </a:rPr>
              <a:t>a) </a:t>
            </a:r>
            <a:r>
              <a:rPr lang="en-US" sz="2500" dirty="0">
                <a:latin typeface="+mj-lt"/>
              </a:rPr>
              <a:t>Series-series     </a:t>
            </a:r>
          </a:p>
          <a:p>
            <a:r>
              <a:rPr lang="en-US" sz="2500" b="1" dirty="0">
                <a:latin typeface="+mj-lt"/>
              </a:rPr>
              <a:t>b)</a:t>
            </a:r>
            <a:r>
              <a:rPr lang="en-US" sz="2500" dirty="0">
                <a:latin typeface="+mj-lt"/>
              </a:rPr>
              <a:t> Parallel-series     </a:t>
            </a:r>
          </a:p>
          <a:p>
            <a:r>
              <a:rPr lang="en-US" sz="2500" b="1" dirty="0">
                <a:latin typeface="+mj-lt"/>
              </a:rPr>
              <a:t>c) </a:t>
            </a:r>
            <a:r>
              <a:rPr lang="en-US" sz="2500" dirty="0">
                <a:latin typeface="+mj-lt"/>
              </a:rPr>
              <a:t>Series-parallel  </a:t>
            </a:r>
          </a:p>
          <a:p>
            <a:r>
              <a:rPr lang="en-US" sz="2500" b="1" dirty="0">
                <a:latin typeface="+mj-lt"/>
              </a:rPr>
              <a:t>d) </a:t>
            </a:r>
            <a:r>
              <a:rPr lang="en-US" sz="2500" dirty="0">
                <a:latin typeface="+mj-lt"/>
              </a:rPr>
              <a:t>Parallel-parallel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060725-9B6E-4FE3-BA75-B2E4A51B874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75726" y="1532730"/>
          <a:ext cx="4752496" cy="3792539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249623">
                  <a:extLst>
                    <a:ext uri="{9D8B030D-6E8A-4147-A177-3AD203B41FA5}">
                      <a16:colId xmlns:a16="http://schemas.microsoft.com/office/drawing/2014/main" val="1464664615"/>
                    </a:ext>
                  </a:extLst>
                </a:gridCol>
                <a:gridCol w="2502873">
                  <a:extLst>
                    <a:ext uri="{9D8B030D-6E8A-4147-A177-3AD203B41FA5}">
                      <a16:colId xmlns:a16="http://schemas.microsoft.com/office/drawing/2014/main" val="1468343584"/>
                    </a:ext>
                  </a:extLst>
                </a:gridCol>
              </a:tblGrid>
              <a:tr h="681981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Series-Series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Compensation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344335"/>
                  </a:ext>
                </a:extLst>
              </a:tr>
              <a:tr h="56451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Source </a:t>
                      </a: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Type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Voltage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39759"/>
                  </a:ext>
                </a:extLst>
              </a:tr>
              <a:tr h="63651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Resonant frequency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Load Independent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660571"/>
                  </a:ext>
                </a:extLst>
              </a:tr>
              <a:tr h="732951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Resonant frequency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Coupling</a:t>
                      </a:r>
                      <a:r>
                        <a:rPr lang="tr-TR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In</a:t>
                      </a: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261396"/>
                  </a:ext>
                </a:extLst>
              </a:tr>
              <a:tr h="617221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No load operation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Short Circuit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363251"/>
                  </a:ext>
                </a:extLst>
              </a:tr>
              <a:tr h="55935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baseline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Capacitor</a:t>
                      </a:r>
                      <a:r>
                        <a:rPr lang="en-US" sz="2000" b="0" kern="12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Size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Large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917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268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Zero Voltage Switching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7001E7-62A7-40F6-A008-7BE3142747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2"/>
          <a:stretch/>
        </p:blipFill>
        <p:spPr>
          <a:xfrm>
            <a:off x="530796" y="1691218"/>
            <a:ext cx="5921056" cy="27451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07789A-D6EA-419B-AEA1-86A93E9B6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95"/>
          <a:stretch/>
        </p:blipFill>
        <p:spPr>
          <a:xfrm>
            <a:off x="6451852" y="1052727"/>
            <a:ext cx="4927348" cy="40220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363858-3918-4127-98CE-99AFAEDEBBD2}"/>
              </a:ext>
            </a:extLst>
          </p:cNvPr>
          <p:cNvSpPr/>
          <p:nvPr/>
        </p:nvSpPr>
        <p:spPr>
          <a:xfrm>
            <a:off x="530796" y="5318726"/>
            <a:ext cx="115087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sym typeface="Wingdings" panose="05000000000000000000" pitchFamily="2" charset="2"/>
              </a:rPr>
              <a:t>Inductive region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+mj-lt"/>
              </a:rPr>
              <a:t>The capacitance of the switches discharges by the load current during dead time. </a:t>
            </a:r>
          </a:p>
        </p:txBody>
      </p:sp>
    </p:spTree>
    <p:extLst>
      <p:ext uri="{BB962C8B-B14F-4D97-AF65-F5344CB8AC3E}">
        <p14:creationId xmlns:p14="http://schemas.microsoft.com/office/powerpoint/2010/main" val="2692759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Bifurcation Phenomenon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FA64E-7898-4623-8C66-BB4864B58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8" r="14492"/>
          <a:stretch/>
        </p:blipFill>
        <p:spPr>
          <a:xfrm>
            <a:off x="215905" y="1110288"/>
            <a:ext cx="4140568" cy="3793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1B2CA-A383-44AC-8BF5-AB730F715B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0" r="4740"/>
          <a:stretch/>
        </p:blipFill>
        <p:spPr>
          <a:xfrm>
            <a:off x="7515636" y="1253878"/>
            <a:ext cx="4460634" cy="3650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378DE-525C-4388-B25B-3AF09E8FA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512" y="4412468"/>
            <a:ext cx="3133725" cy="1304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50985D-C6EC-4EA8-B977-FC8AE4DF419E}"/>
              </a:ext>
            </a:extLst>
          </p:cNvPr>
          <p:cNvSpPr txBox="1"/>
          <p:nvPr/>
        </p:nvSpPr>
        <p:spPr>
          <a:xfrm>
            <a:off x="4441039" y="3031005"/>
            <a:ext cx="3147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Making control difficult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Decreasing efficiency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03978-D9DA-4BB2-A054-150BDC2250FD}"/>
              </a:ext>
            </a:extLst>
          </p:cNvPr>
          <p:cNvSpPr txBox="1"/>
          <p:nvPr/>
        </p:nvSpPr>
        <p:spPr>
          <a:xfrm>
            <a:off x="5114112" y="1476723"/>
            <a:ext cx="1603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Double-peak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7C5F98-E843-4FE9-82B9-F2FA7293C052}"/>
              </a:ext>
            </a:extLst>
          </p:cNvPr>
          <p:cNvCxnSpPr>
            <a:cxnSpLocks/>
          </p:cNvCxnSpPr>
          <p:nvPr/>
        </p:nvCxnSpPr>
        <p:spPr>
          <a:xfrm>
            <a:off x="5915793" y="1876833"/>
            <a:ext cx="0" cy="294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60E27F-770A-4F05-9765-AB69CE93E322}"/>
                  </a:ext>
                </a:extLst>
              </p:cNvPr>
              <p:cNvSpPr txBox="1"/>
              <p:nvPr/>
            </p:nvSpPr>
            <p:spPr>
              <a:xfrm>
                <a:off x="4400516" y="2276943"/>
                <a:ext cx="3030554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𝑜𝑝</m:t>
                        </m:r>
                      </m:sub>
                    </m:sSub>
                    <m:r>
                      <a:rPr lang="en-US" sz="2000" i="1" strike="sngStrike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sSub>
                      <m:sSubPr>
                        <m:ctrlP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strike="sngStrike" dirty="0">
                    <a:latin typeface="+mj-lt"/>
                    <a:sym typeface="Wingdings" panose="05000000000000000000" pitchFamily="2" charset="2"/>
                  </a:rPr>
                  <a:t> Inductive region</a:t>
                </a:r>
                <a:r>
                  <a:rPr lang="en-US" sz="2000" strike="sngStrike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60E27F-770A-4F05-9765-AB69CE93E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16" y="2276943"/>
                <a:ext cx="3030554" cy="423770"/>
              </a:xfrm>
              <a:prstGeom prst="rect">
                <a:avLst/>
              </a:prstGeom>
              <a:blipFill>
                <a:blip r:embed="rId6"/>
                <a:stretch>
                  <a:fillRect l="-1006" t="-8696" r="-80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6BD8D3-C315-4504-A646-13105D67470A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5915793" y="2700713"/>
            <a:ext cx="0" cy="330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572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11289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 Procedure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FF5E9-0F7C-4D57-A4A2-B607E4C9D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927" y="1291152"/>
            <a:ext cx="4572000" cy="1076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9DCB8E-1DA5-48D5-A757-F3591AB12386}"/>
                  </a:ext>
                </a:extLst>
              </p:cNvPr>
              <p:cNvSpPr txBox="1"/>
              <p:nvPr/>
            </p:nvSpPr>
            <p:spPr>
              <a:xfrm>
                <a:off x="6165852" y="2544252"/>
                <a:ext cx="42481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0.15 &lt;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&lt; 0.85</m:t>
                      </m:r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9DCB8E-1DA5-48D5-A757-F3591AB12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52" y="2544252"/>
                <a:ext cx="424815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F55E2E-638A-4673-9B6B-9E06E4C2EFBB}"/>
              </a:ext>
            </a:extLst>
          </p:cNvPr>
          <p:cNvCxnSpPr>
            <a:cxnSpLocks/>
          </p:cNvCxnSpPr>
          <p:nvPr/>
        </p:nvCxnSpPr>
        <p:spPr>
          <a:xfrm>
            <a:off x="5394323" y="4586429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979E55-863A-4499-A462-65DE88F46166}"/>
                  </a:ext>
                </a:extLst>
              </p:cNvPr>
              <p:cNvSpPr txBox="1"/>
              <p:nvPr/>
            </p:nvSpPr>
            <p:spPr>
              <a:xfrm>
                <a:off x="6470651" y="2984422"/>
                <a:ext cx="4781548" cy="431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40 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j-lt"/>
                  </a:rPr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𝑟𝑚𝑠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+mj-lt"/>
                  </a:rPr>
                  <a:t>&lt;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0 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979E55-863A-4499-A462-65DE88F46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651" y="2984422"/>
                <a:ext cx="4781548" cy="431593"/>
              </a:xfrm>
              <a:prstGeom prst="rect">
                <a:avLst/>
              </a:prstGeom>
              <a:blipFill>
                <a:blip r:embed="rId5"/>
                <a:stretch>
                  <a:fillRect t="-714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7F64757-8234-4DE9-89AE-34D56D9D5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398" y="3938259"/>
            <a:ext cx="2276475" cy="1009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476CC5-D7F0-4E34-A236-27F186FB8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9761" y="4314966"/>
            <a:ext cx="809625" cy="5429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CCB8EC-946C-4B55-8A3B-639E65EE45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892" y="1304841"/>
            <a:ext cx="4196559" cy="489147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B90D46-3BA7-4968-ABBE-C85505574B30}"/>
              </a:ext>
            </a:extLst>
          </p:cNvPr>
          <p:cNvCxnSpPr>
            <a:cxnSpLocks/>
          </p:cNvCxnSpPr>
          <p:nvPr/>
        </p:nvCxnSpPr>
        <p:spPr>
          <a:xfrm>
            <a:off x="8289927" y="2239404"/>
            <a:ext cx="0" cy="26142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FED66ED-8A53-4B53-AF7B-7F098E0664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9927" y="3983214"/>
            <a:ext cx="2228850" cy="10191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5FF599-1048-489B-9A59-D9A2BF2F34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0864" y="5247336"/>
            <a:ext cx="2466975" cy="10001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2B9DC92-CAA1-4027-8872-3250F3C439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9656" y="5193192"/>
            <a:ext cx="2933700" cy="104775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C6F1AD-3871-4A4D-930F-44DB0FEC134C}"/>
              </a:ext>
            </a:extLst>
          </p:cNvPr>
          <p:cNvCxnSpPr>
            <a:cxnSpLocks/>
          </p:cNvCxnSpPr>
          <p:nvPr/>
        </p:nvCxnSpPr>
        <p:spPr>
          <a:xfrm>
            <a:off x="8007348" y="4535629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B55EA4-7C1B-4291-8D8D-C8165D0B50E1}"/>
              </a:ext>
            </a:extLst>
          </p:cNvPr>
          <p:cNvCxnSpPr>
            <a:cxnSpLocks/>
          </p:cNvCxnSpPr>
          <p:nvPr/>
        </p:nvCxnSpPr>
        <p:spPr>
          <a:xfrm>
            <a:off x="9766298" y="5002389"/>
            <a:ext cx="0" cy="26295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CAA063-40B9-4398-B245-429BBDD2657E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03356" y="5747399"/>
            <a:ext cx="36750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4980F6-EC69-4EB4-B55E-1DE95BDD5EFA}"/>
                  </a:ext>
                </a:extLst>
              </p:cNvPr>
              <p:cNvSpPr txBox="1"/>
              <p:nvPr/>
            </p:nvSpPr>
            <p:spPr>
              <a:xfrm>
                <a:off x="10583072" y="5522227"/>
                <a:ext cx="13533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4980F6-EC69-4EB4-B55E-1DE95BDD5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072" y="5522227"/>
                <a:ext cx="135334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719379-DE76-48A8-85AE-E79D95D637EF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10637839" y="5747399"/>
            <a:ext cx="33495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9D2B47C-4BA0-41E9-9BE5-AD380CD38F80}"/>
              </a:ext>
            </a:extLst>
          </p:cNvPr>
          <p:cNvSpPr/>
          <p:nvPr/>
        </p:nvSpPr>
        <p:spPr>
          <a:xfrm>
            <a:off x="4489450" y="4314966"/>
            <a:ext cx="831845" cy="542926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EC0CD81-CBFE-4961-B163-3F7995B5BE3A}"/>
              </a:ext>
            </a:extLst>
          </p:cNvPr>
          <p:cNvSpPr/>
          <p:nvPr/>
        </p:nvSpPr>
        <p:spPr>
          <a:xfrm>
            <a:off x="10972799" y="5511476"/>
            <a:ext cx="609602" cy="477054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5966C7-FEBD-4BC9-BE63-37B791AFDE0D}"/>
                  </a:ext>
                </a:extLst>
              </p:cNvPr>
              <p:cNvSpPr txBox="1"/>
              <p:nvPr/>
            </p:nvSpPr>
            <p:spPr>
              <a:xfrm>
                <a:off x="6354762" y="3315333"/>
                <a:ext cx="123983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=0.15</m:t>
                      </m:r>
                    </m:oMath>
                  </m:oMathPara>
                </a14:m>
                <a:endParaRPr lang="en-US" sz="15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5966C7-FEBD-4BC9-BE63-37B791AFD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762" y="3315333"/>
                <a:ext cx="1239834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2BE437-163A-4480-8401-8EEC26410046}"/>
                  </a:ext>
                </a:extLst>
              </p:cNvPr>
              <p:cNvSpPr txBox="1"/>
              <p:nvPr/>
            </p:nvSpPr>
            <p:spPr>
              <a:xfrm>
                <a:off x="6332541" y="3585343"/>
                <a:ext cx="123983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=0.85</m:t>
                      </m:r>
                    </m:oMath>
                  </m:oMathPara>
                </a14:m>
                <a:endParaRPr lang="en-US" sz="1500" dirty="0"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2BE437-163A-4480-8401-8EEC26410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41" y="3585343"/>
                <a:ext cx="1239834" cy="3231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66FD10-087B-44C1-98E7-90BCCFD7D8CB}"/>
                  </a:ext>
                </a:extLst>
              </p:cNvPr>
              <p:cNvSpPr txBox="1"/>
              <p:nvPr/>
            </p:nvSpPr>
            <p:spPr>
              <a:xfrm>
                <a:off x="7334251" y="3430858"/>
                <a:ext cx="424815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5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66FD10-087B-44C1-98E7-90BCCFD7D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51" y="3430858"/>
                <a:ext cx="4248150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6FD0866-A2A3-48BA-9094-6D04DD2969E7}"/>
              </a:ext>
            </a:extLst>
          </p:cNvPr>
          <p:cNvSpPr/>
          <p:nvPr/>
        </p:nvSpPr>
        <p:spPr>
          <a:xfrm>
            <a:off x="5938839" y="2974113"/>
            <a:ext cx="4475163" cy="964146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6238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4970D-F8F4-48B1-99DF-4C0AEA97A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1" y="1975644"/>
            <a:ext cx="6337924" cy="3218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3D0C36-FC5C-4F41-8041-A432A2DA7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587" y="1252537"/>
            <a:ext cx="61436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65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83689-A586-49B4-982B-0ABED7802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3" y="1417638"/>
            <a:ext cx="5373688" cy="2027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A2B382-6A87-44ED-BB59-D01CADC0E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17638"/>
            <a:ext cx="2695575" cy="171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D2E2F-1443-4C4E-BAB1-36533C055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650" y="1436688"/>
            <a:ext cx="2114550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BDC14A-8D33-463E-A2AD-C6D593DCB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025" y="2312988"/>
            <a:ext cx="1781175" cy="819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89A56-28B4-4482-874F-927C0A830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820" y="3939428"/>
            <a:ext cx="1647825" cy="714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19F00D-E732-4A5B-8EB3-AAC542CABE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5008" y="3791092"/>
            <a:ext cx="2914650" cy="89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4AD4E6-0529-4CFB-AF3E-0344FEE19C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594" y="3848241"/>
            <a:ext cx="2400300" cy="942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B9F77B-1EFC-4621-94F5-5648DC68B4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9658" y="5232542"/>
            <a:ext cx="2381250" cy="590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F91D8A-6161-48BB-891A-C46C1DA0FE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1588" y="4821378"/>
            <a:ext cx="1990725" cy="14287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8ABE1C-22A7-40E3-A258-A645ADD003FC}"/>
              </a:ext>
            </a:extLst>
          </p:cNvPr>
          <p:cNvCxnSpPr>
            <a:cxnSpLocks/>
          </p:cNvCxnSpPr>
          <p:nvPr/>
        </p:nvCxnSpPr>
        <p:spPr>
          <a:xfrm>
            <a:off x="4308470" y="4270658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B02CF5-AE9B-4611-8BE2-922D1EACB547}"/>
              </a:ext>
            </a:extLst>
          </p:cNvPr>
          <p:cNvCxnSpPr>
            <a:cxnSpLocks/>
          </p:cNvCxnSpPr>
          <p:nvPr/>
        </p:nvCxnSpPr>
        <p:spPr>
          <a:xfrm>
            <a:off x="7189781" y="4270658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6F6C40-BD7A-4B98-9D49-886D72DBD0A4}"/>
              </a:ext>
            </a:extLst>
          </p:cNvPr>
          <p:cNvCxnSpPr>
            <a:cxnSpLocks/>
          </p:cNvCxnSpPr>
          <p:nvPr/>
        </p:nvCxnSpPr>
        <p:spPr>
          <a:xfrm>
            <a:off x="8866181" y="4751671"/>
            <a:ext cx="0" cy="48087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1A5201-2C3A-4FAC-B9A2-E4651EFBFF58}"/>
              </a:ext>
            </a:extLst>
          </p:cNvPr>
          <p:cNvCxnSpPr>
            <a:cxnSpLocks/>
          </p:cNvCxnSpPr>
          <p:nvPr/>
        </p:nvCxnSpPr>
        <p:spPr>
          <a:xfrm flipH="1">
            <a:off x="7013566" y="5527817"/>
            <a:ext cx="60325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661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 Inductive Power Transfer System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7B030-A132-49BF-964A-B0B78C378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88" b="8074"/>
          <a:stretch/>
        </p:blipFill>
        <p:spPr>
          <a:xfrm>
            <a:off x="519906" y="1450873"/>
            <a:ext cx="11152188" cy="30881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439C20-B1FF-4105-B4F7-F8937308ED00}"/>
              </a:ext>
            </a:extLst>
          </p:cNvPr>
          <p:cNvCxnSpPr>
            <a:cxnSpLocks/>
          </p:cNvCxnSpPr>
          <p:nvPr/>
        </p:nvCxnSpPr>
        <p:spPr>
          <a:xfrm>
            <a:off x="1354411" y="5074849"/>
            <a:ext cx="3962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BC6650-DD58-472B-ADCF-DFFFD3CC09F3}"/>
              </a:ext>
            </a:extLst>
          </p:cNvPr>
          <p:cNvGrpSpPr/>
          <p:nvPr/>
        </p:nvGrpSpPr>
        <p:grpSpPr>
          <a:xfrm>
            <a:off x="3028774" y="5034466"/>
            <a:ext cx="520700" cy="495300"/>
            <a:chOff x="2362200" y="5334000"/>
            <a:chExt cx="2044700" cy="4953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675A-A862-4BC1-9BF8-733443193BB9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0" y="53340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D568C5-BEEC-4914-808E-C7608C6488DC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AE4F27-F5D7-41A3-B3FF-22945A954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6EC0BF0-02D3-4346-A27E-94E3C3281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11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6BEF66E-2DA6-47F7-B27D-C14BFAE319F4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2E52C93-158D-4404-A43E-56A4AFFC814E}"/>
              </a:ext>
            </a:extLst>
          </p:cNvPr>
          <p:cNvGrpSpPr/>
          <p:nvPr/>
        </p:nvGrpSpPr>
        <p:grpSpPr>
          <a:xfrm>
            <a:off x="4379730" y="5040812"/>
            <a:ext cx="468634" cy="482607"/>
            <a:chOff x="5627366" y="5181586"/>
            <a:chExt cx="609600" cy="1301771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5188BD-362A-45CB-8DBE-DA55029AF95A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DE59304-C6FE-4150-B601-98D94A975B1E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A27BBC-EBA1-4CB3-835B-CAB80C785FCC}"/>
              </a:ext>
            </a:extLst>
          </p:cNvPr>
          <p:cNvCxnSpPr>
            <a:cxnSpLocks/>
          </p:cNvCxnSpPr>
          <p:nvPr/>
        </p:nvCxnSpPr>
        <p:spPr>
          <a:xfrm>
            <a:off x="1302595" y="5282116"/>
            <a:ext cx="101346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176A43-8A83-4684-8069-5817744F0BB2}"/>
              </a:ext>
            </a:extLst>
          </p:cNvPr>
          <p:cNvGrpSpPr/>
          <p:nvPr/>
        </p:nvGrpSpPr>
        <p:grpSpPr>
          <a:xfrm>
            <a:off x="5627367" y="5034466"/>
            <a:ext cx="468634" cy="482607"/>
            <a:chOff x="5627366" y="5181586"/>
            <a:chExt cx="609600" cy="1301771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8EEB13F-85B8-4C1D-B2BE-0F5BFCCB420E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69FEB4D-97CA-4F40-89A6-7424935A8AC5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1E091C5-E85D-48B5-8B59-78EDA5266049}"/>
              </a:ext>
            </a:extLst>
          </p:cNvPr>
          <p:cNvGrpSpPr/>
          <p:nvPr/>
        </p:nvGrpSpPr>
        <p:grpSpPr>
          <a:xfrm>
            <a:off x="7014544" y="5040812"/>
            <a:ext cx="520700" cy="495300"/>
            <a:chOff x="2362200" y="5334000"/>
            <a:chExt cx="2044700" cy="4953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D15E56-E288-4380-999C-F4EAA86D64B5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0" y="53340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5A3C60D-301E-447A-A7F5-A9DDD7233228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27796DD-9553-49B7-9CFE-9863F5760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C0E101A-89C5-4D6A-BA05-F1E21B65E8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11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7DC704-543D-48F2-8F5A-ED4DD2A54704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5DE024-3743-460D-9C3E-C136C6ED655B}"/>
              </a:ext>
            </a:extLst>
          </p:cNvPr>
          <p:cNvCxnSpPr>
            <a:cxnSpLocks/>
          </p:cNvCxnSpPr>
          <p:nvPr/>
        </p:nvCxnSpPr>
        <p:spPr>
          <a:xfrm>
            <a:off x="10359727" y="4970458"/>
            <a:ext cx="38100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832D89C-C1F1-4B5D-A681-5B6C657CBEBD}"/>
              </a:ext>
            </a:extLst>
          </p:cNvPr>
          <p:cNvGrpSpPr/>
          <p:nvPr/>
        </p:nvGrpSpPr>
        <p:grpSpPr>
          <a:xfrm>
            <a:off x="8638723" y="5008115"/>
            <a:ext cx="507617" cy="56871"/>
            <a:chOff x="5627366" y="5181586"/>
            <a:chExt cx="609600" cy="1301771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029FD14-FE9E-4226-9A4C-506EEB69F7BB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F7BD68-AB22-45A9-B4FE-2786BCECBDCF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12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405C0-4EBF-4426-B45E-37CAC6C5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50" y="1828800"/>
            <a:ext cx="6563004" cy="391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7232FB-FB72-4823-8291-CCF4C0F32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42987"/>
            <a:ext cx="4824413" cy="31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41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Results- WPT System Validation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9D80F-133A-4480-8789-092930EE8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208" y="1175699"/>
            <a:ext cx="5356225" cy="5052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C2644-8293-4FB1-AC4F-256237EA9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67" y="2907186"/>
            <a:ext cx="6070816" cy="189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62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8ABE1C-22A7-40E3-A258-A645ADD003FC}"/>
              </a:ext>
            </a:extLst>
          </p:cNvPr>
          <p:cNvCxnSpPr>
            <a:cxnSpLocks/>
          </p:cNvCxnSpPr>
          <p:nvPr/>
        </p:nvCxnSpPr>
        <p:spPr>
          <a:xfrm>
            <a:off x="9555182" y="1775155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B02CF5-AE9B-4611-8BE2-922D1EACB547}"/>
              </a:ext>
            </a:extLst>
          </p:cNvPr>
          <p:cNvCxnSpPr>
            <a:cxnSpLocks/>
          </p:cNvCxnSpPr>
          <p:nvPr/>
        </p:nvCxnSpPr>
        <p:spPr>
          <a:xfrm>
            <a:off x="11082332" y="2134045"/>
            <a:ext cx="0" cy="40322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1D8999-CF4F-48E8-BC94-849F35C11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83" y="1405803"/>
            <a:ext cx="5663383" cy="1951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390033-057E-4DDC-8423-B4A1F60AF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173" y="2256168"/>
            <a:ext cx="1495425" cy="1028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E998FC-652C-4695-B167-C9850012C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964" y="1308403"/>
            <a:ext cx="1828800" cy="8667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1271C7-14CA-4D1C-A53C-39A166F1F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4696" y="1341768"/>
            <a:ext cx="1857375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570B7A-D9DA-4B09-8475-FFC03DB48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8257" y="1143445"/>
            <a:ext cx="1866900" cy="9906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5B8F81-3DE9-4163-B6CD-33678D4EE9D8}"/>
              </a:ext>
            </a:extLst>
          </p:cNvPr>
          <p:cNvCxnSpPr>
            <a:cxnSpLocks/>
          </p:cNvCxnSpPr>
          <p:nvPr/>
        </p:nvCxnSpPr>
        <p:spPr>
          <a:xfrm>
            <a:off x="7410471" y="1775155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AC2524-C4D3-46B1-893E-61955A7EC986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8719364" y="2175178"/>
            <a:ext cx="0" cy="36209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C4A7035-672F-4EEA-914F-E468274044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656"/>
          <a:stretch/>
        </p:blipFill>
        <p:spPr>
          <a:xfrm>
            <a:off x="9705196" y="2532508"/>
            <a:ext cx="2246654" cy="6968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AA40D2-C649-4318-8554-24DF610A2D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6295" y="3500465"/>
            <a:ext cx="6338887" cy="288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7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112A129-FBE9-495B-89D5-D25C6E150FB4}"/>
              </a:ext>
            </a:extLst>
          </p:cNvPr>
          <p:cNvSpPr txBox="1"/>
          <p:nvPr/>
        </p:nvSpPr>
        <p:spPr>
          <a:xfrm>
            <a:off x="-128838" y="872774"/>
            <a:ext cx="2258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Information/ 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Transfer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C9DA5A-CA3D-4DA5-AA1E-C8CD6AA675A4}"/>
              </a:ext>
            </a:extLst>
          </p:cNvPr>
          <p:cNvSpPr txBox="1"/>
          <p:nvPr/>
        </p:nvSpPr>
        <p:spPr>
          <a:xfrm>
            <a:off x="2106960" y="322133"/>
            <a:ext cx="2258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Selective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Power Transfer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5D7324-0E07-4756-9101-C4996CA9648E}"/>
              </a:ext>
            </a:extLst>
          </p:cNvPr>
          <p:cNvSpPr txBox="1"/>
          <p:nvPr/>
        </p:nvSpPr>
        <p:spPr>
          <a:xfrm>
            <a:off x="4187930" y="297398"/>
            <a:ext cx="2258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Slip-Ring Applications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AB533E-0B95-4941-8695-74B643DCCCF1}"/>
              </a:ext>
            </a:extLst>
          </p:cNvPr>
          <p:cNvSpPr txBox="1"/>
          <p:nvPr/>
        </p:nvSpPr>
        <p:spPr>
          <a:xfrm>
            <a:off x="6327988" y="279129"/>
            <a:ext cx="2258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Single-Stage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Transfers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8CD3ED-26FA-47B7-8FE9-6043CAF6069E}"/>
              </a:ext>
            </a:extLst>
          </p:cNvPr>
          <p:cNvSpPr txBox="1"/>
          <p:nvPr/>
        </p:nvSpPr>
        <p:spPr>
          <a:xfrm>
            <a:off x="1137568" y="6733"/>
            <a:ext cx="5812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 at Mendeley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PowerLab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/Enes/WPT-Motor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E0506A-1BD3-4162-AE85-609496D7CED4}"/>
              </a:ext>
            </a:extLst>
          </p:cNvPr>
          <p:cNvSpPr txBox="1"/>
          <p:nvPr/>
        </p:nvSpPr>
        <p:spPr>
          <a:xfrm>
            <a:off x="0" y="1796104"/>
            <a:ext cx="20909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Wireless Information and Power Transfer (SWIPT): Recent Advances and Future Challenges (2018)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Integrated Resonant Structure for Simultaneous Wireless Power Transfer and Data Telemetry(2012)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Simultaneous Wireless Power and Data Transmission Method for Multi-Output WPT Systems: Analysis, Design, and Experimental Verification (2020)</a:t>
            </a: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1FDF82-1D3F-46EA-9AE2-E8F497FFCDCA}"/>
              </a:ext>
            </a:extLst>
          </p:cNvPr>
          <p:cNvSpPr txBox="1"/>
          <p:nvPr/>
        </p:nvSpPr>
        <p:spPr>
          <a:xfrm>
            <a:off x="2009865" y="985464"/>
            <a:ext cx="2399523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Selective Omnidirectional Magnetic Resonant Coupling Wireless Power Transfer With Multiple-Receiver System(2018)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Analysis of Wireless Switched Reluctance Motor Drives(2019)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Splitting-Based Wireless Power Transfer and Simultaneous Propulsion Generation to Multiple Micro-Robots(2018)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Comparative Analysis of Frequency-Selective Wireless Power Transfer for Multiple-Rx Systems(2020)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Frequency-Selective EMI Reduction Method for Tightly Coupled Wireless Power Transfer Systems Using Resonant Frequency Control of a Shielding Coil in Smartphone Application(2020)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Selective Wireless Power Transfer for Smart Power Distribution in a Miniature-Sized Multiple-Receiver System(2016)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Multifrequency Superposition Methodology to Achieve High Efficiency and Targeted Power Distribution for a Multiload MCRWPT System(2018)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Interference Minimization and Simultaneous Wireless Power Transfer to Multiple Frequency Loads Using Frequency Bifurcation Approach</a:t>
            </a: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D2B090B-3584-4D85-A051-DE0EDC99FA31}"/>
              </a:ext>
            </a:extLst>
          </p:cNvPr>
          <p:cNvSpPr txBox="1"/>
          <p:nvPr/>
        </p:nvSpPr>
        <p:spPr>
          <a:xfrm>
            <a:off x="4145691" y="967907"/>
            <a:ext cx="225800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Primary-Side Control Method of Wireless Power Transfer for Motor Electric Excitation(2019)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Wireless DC Motor Drives with </a:t>
            </a:r>
            <a:r>
              <a:rPr lang="en-US" sz="1000" dirty="0" err="1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Selectability</a:t>
            </a: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Controllability(2017)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Airborne Radar Power Supply With Contactless Transfer of Energy—Part I: Rotating Transformer (2007)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Aerodynamic Fluid Bearings for Translational and Rotating Capacitors in Noncontact Capacitive Power Transfer Systems(2014)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Synchronous Generator Brushless Field Excitation and Voltage Regulation via Capacitive Coupling Through Journal Bearings(2017)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of an Electrical Excited Synchronous Machine by Contactless Energy Transfer to the Rotor(2018)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Rotation-Lightweight Wireless Power Transfer System for Solar Wing Driving(2019)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Wireless Power Transfer for Smart Industrial and Home Applications(2019)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Use of the Rotating Rectifier Board as a Capacitive Power Coupler for Brushless Wound Field Synchronous Machines(2022)</a:t>
            </a:r>
            <a:endParaRPr lang="en-US" sz="1000" dirty="0">
              <a:solidFill>
                <a:srgbClr val="004A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63DFD4-372F-4629-9931-8D88858D2F19}"/>
              </a:ext>
            </a:extLst>
          </p:cNvPr>
          <p:cNvSpPr txBox="1"/>
          <p:nvPr/>
        </p:nvSpPr>
        <p:spPr>
          <a:xfrm>
            <a:off x="6268900" y="972269"/>
            <a:ext cx="23170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High-Efficiency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Single-Stage 6.78 MHz Transmitter for Wireless Power Transfer Applications(2019)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Cooperative Integration of RF Energy Harvesting and Dedicated WPT for Wireless Sensor Networks(2019)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Three-Phase Single-Stage AC–DC Wireless-Power-Transfer Converter With Power Factor Correction and Bus Voltage Control(2020)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Individually Regulated Multiple-Output WPT System With a Single PWM and Single Transformer (2020)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339882-1CAE-4858-917A-C0F630273287}"/>
              </a:ext>
            </a:extLst>
          </p:cNvPr>
          <p:cNvSpPr txBox="1"/>
          <p:nvPr/>
        </p:nvSpPr>
        <p:spPr>
          <a:xfrm>
            <a:off x="9192593" y="249414"/>
            <a:ext cx="2258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Power Transfer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711A11-683D-4033-9EDB-F0B96FFEA165}"/>
              </a:ext>
            </a:extLst>
          </p:cNvPr>
          <p:cNvSpPr txBox="1"/>
          <p:nvPr/>
        </p:nvSpPr>
        <p:spPr>
          <a:xfrm>
            <a:off x="8451196" y="960075"/>
            <a:ext cx="374080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Multifrequency Inductive Power Transfer(2014)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Power Transfer With Concurrent 200-kHz and 6.78-MHz Operation in a Single-Transmitter Device (2016)</a:t>
            </a:r>
            <a:endParaRPr lang="en-US" sz="1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</a:rPr>
              <a:t>Gan-Based Dual-Mode Wireless Power Transfer Using Multifrequency Programmed Pulse Width Modulation (2017)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A Multifrequency Superposition Methodology to Achieve High Efficiency and Targeted Power Distribution for a Multiload MCRWPT System (2018)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Interference Minimization and Simultaneous Wireless Power Transfer to Multiple Frequency Loads Using Frequency Bifurcation Approach(2019)</a:t>
            </a:r>
            <a:endParaRPr lang="en-US" sz="1000" dirty="0">
              <a:solidFill>
                <a:srgbClr val="004A99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A Gallium Nitride (</a:t>
            </a:r>
            <a:r>
              <a:rPr lang="en-US" sz="1000" dirty="0" err="1"/>
              <a:t>GaN</a:t>
            </a:r>
            <a:r>
              <a:rPr lang="en-US" sz="1000" dirty="0"/>
              <a:t>)-Based Single-Inductor Multiple-Output (SIMO) Inverter With Multi-Frequency AC Outputs (2019)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Single-Inductor Multiple-Output (SIMO) Buck Hybrid Converter for Simultaneous Wireless and Wired Power Transfer(2020)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Generalized methodology to generate, amplify and compensate multi-frequency power for a single-inverter-based MF-MR-S-WPT system (2020)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Wireless Power Transfer to Multiple Receivers With Additional Resonant Frequencies and Reduced Power Switches (2020)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Multifrequency and Multiload MCR-WPT System Using Hybrid Modulation Waves SPWM Control Method (2021)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Multi-Frequency Multi-Amplitude Superposition Modulation Method With Phase Shift Optimization for Single Inverter of Wireless Power Transfer System (2021)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Control of a Decoupled Multichannel Wireless Power Transfer System Based on Multilevel Inverters (2022)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Dual-Frequency Three-Dimensional WPT System with Directional Power Transfer Capability at Two Separately Regulated Outputs (2022)</a:t>
            </a: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dirty="0"/>
          </a:p>
          <a:p>
            <a:pPr marL="228600" indent="-228600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98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760BBE-C867-4633-A253-318CFB992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46" y="4281403"/>
            <a:ext cx="5987754" cy="1976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Topologies: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Multi-converter and multi-resonant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Single-converter and multi-resonant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Single-converter and multi-load</a:t>
            </a:r>
          </a:p>
          <a:p>
            <a:pPr marL="0" indent="0"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BAC780A-A9F9-4827-8CB8-FF6D798F6183}"/>
              </a:ext>
            </a:extLst>
          </p:cNvPr>
          <p:cNvSpPr txBox="1">
            <a:spLocks/>
          </p:cNvSpPr>
          <p:nvPr/>
        </p:nvSpPr>
        <p:spPr>
          <a:xfrm>
            <a:off x="7289562" y="1095267"/>
            <a:ext cx="4529272" cy="4241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5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Contactless Slip Rings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7B38B6B3-7FBB-4163-B883-88E18D292453}"/>
              </a:ext>
            </a:extLst>
          </p:cNvPr>
          <p:cNvSpPr txBox="1">
            <a:spLocks/>
          </p:cNvSpPr>
          <p:nvPr/>
        </p:nvSpPr>
        <p:spPr>
          <a:xfrm>
            <a:off x="108246" y="1852895"/>
            <a:ext cx="7274237" cy="2532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Motivations: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power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n-US" sz="2500" dirty="0">
                <a:solidFill>
                  <a:srgbClr val="004A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reduce switching components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DC-link utilization rate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operation for more than one standards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E67179-2C1C-452D-91D2-07CB80FD7C53}"/>
              </a:ext>
            </a:extLst>
          </p:cNvPr>
          <p:cNvSpPr/>
          <p:nvPr/>
        </p:nvSpPr>
        <p:spPr>
          <a:xfrm>
            <a:off x="974222" y="341214"/>
            <a:ext cx="10588239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 : Merging Concurrent Power Transfer System with Slip Ring Applications 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7B7B05-BA56-4A1C-AB7F-F1DB1BAF7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589" y="1572984"/>
            <a:ext cx="4038245" cy="25329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562EE3-F8F8-4379-BFB2-BAE081496B54}"/>
              </a:ext>
            </a:extLst>
          </p:cNvPr>
          <p:cNvSpPr/>
          <p:nvPr/>
        </p:nvSpPr>
        <p:spPr>
          <a:xfrm>
            <a:off x="259524" y="1249631"/>
            <a:ext cx="37599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Power Transfer </a:t>
            </a:r>
            <a:endParaRPr lang="en-US" sz="2500" dirty="0">
              <a:solidFill>
                <a:srgbClr val="00B050"/>
              </a:solidFill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BAB7CCF2-EF66-4165-81F4-5560B97A7538}"/>
              </a:ext>
            </a:extLst>
          </p:cNvPr>
          <p:cNvSpPr txBox="1">
            <a:spLocks/>
          </p:cNvSpPr>
          <p:nvPr/>
        </p:nvSpPr>
        <p:spPr>
          <a:xfrm>
            <a:off x="7780589" y="4105955"/>
            <a:ext cx="4038246" cy="2185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Motivations: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eliminate carbon brushes requiring periodic maintenance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eliminate brushless exciters that are not suitable for variable speed drives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54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latin typeface="+mj-lt"/>
                <a:cs typeface="Arial" panose="020B0604020202020204" pitchFamily="34" charset="0"/>
              </a:rPr>
              <a:t>Conventional Inductive Power Transfer Based Contactless Slip Ring</a:t>
            </a:r>
            <a:endParaRPr lang="en-US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347E35-97CB-4829-89C1-4914181E1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0" y="1662001"/>
            <a:ext cx="6626738" cy="4439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4AC508-0491-48B9-96DA-661868C77509}"/>
              </a:ext>
            </a:extLst>
          </p:cNvPr>
          <p:cNvSpPr txBox="1"/>
          <p:nvPr/>
        </p:nvSpPr>
        <p:spPr>
          <a:xfrm>
            <a:off x="6581024" y="3514917"/>
            <a:ext cx="458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	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66D694-A6C5-4B6B-9CD1-C4D8D9DAD3E1}"/>
              </a:ext>
            </a:extLst>
          </p:cNvPr>
          <p:cNvSpPr txBox="1"/>
          <p:nvPr/>
        </p:nvSpPr>
        <p:spPr>
          <a:xfrm>
            <a:off x="6989563" y="1693838"/>
            <a:ext cx="4581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Two converters: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To drive the motor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To excite the Tx coil 	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25FA-AEA9-4D31-9B57-7FAE773881C3}"/>
              </a:ext>
            </a:extLst>
          </p:cNvPr>
          <p:cNvSpPr txBox="1"/>
          <p:nvPr/>
        </p:nvSpPr>
        <p:spPr>
          <a:xfrm>
            <a:off x="6431284" y="4800982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 WPT converter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generating high frequency </a:t>
            </a:r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615A92-D25B-4F62-A274-EF23B8023C20}"/>
              </a:ext>
            </a:extLst>
          </p:cNvPr>
          <p:cNvSpPr txBox="1"/>
          <p:nvPr/>
        </p:nvSpPr>
        <p:spPr>
          <a:xfrm>
            <a:off x="6358279" y="3439152"/>
            <a:ext cx="551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 motor drive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generating low and high frequencies </a:t>
            </a:r>
            <a:r>
              <a:rPr lang="en-US" dirty="0">
                <a:latin typeface="+mj-lt"/>
              </a:rPr>
              <a:t>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BFAA57-5CB8-4207-B19D-B21844316927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9112572" y="3234701"/>
            <a:ext cx="1259494" cy="251333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F00BB5-DA03-4FBD-BB4F-A57DB7224723}"/>
              </a:ext>
            </a:extLst>
          </p:cNvPr>
          <p:cNvSpPr txBox="1"/>
          <p:nvPr/>
        </p:nvSpPr>
        <p:spPr>
          <a:xfrm>
            <a:off x="6274263" y="2836814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                  Motor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attenuated in motor current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3D1F8B-5321-4E68-A51F-4058D26E460B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978557" y="5185953"/>
            <a:ext cx="1261593" cy="316967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075581E-24F5-429C-B18C-C86D172F8F14}"/>
              </a:ext>
            </a:extLst>
          </p:cNvPr>
          <p:cNvSpPr txBox="1"/>
          <p:nvPr/>
        </p:nvSpPr>
        <p:spPr>
          <a:xfrm>
            <a:off x="6682137" y="5518559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The WPT system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behaves like band-pass filter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D0C17A-DF7E-4A65-93F6-A64D920CB10E}"/>
              </a:ext>
            </a:extLst>
          </p:cNvPr>
          <p:cNvSpPr txBox="1"/>
          <p:nvPr/>
        </p:nvSpPr>
        <p:spPr>
          <a:xfrm>
            <a:off x="6292483" y="4032189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                  Motor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used to drive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DA9455-9735-4281-9E84-3D6575EC7646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8460050" y="3845853"/>
            <a:ext cx="1021176" cy="194365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04018BF-56A1-4E4B-8B8B-19D2200B7678}"/>
              </a:ext>
            </a:extLst>
          </p:cNvPr>
          <p:cNvSpPr/>
          <p:nvPr/>
        </p:nvSpPr>
        <p:spPr>
          <a:xfrm>
            <a:off x="10104050" y="3489611"/>
            <a:ext cx="441417" cy="373961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C41A08-FB5D-4EC7-A443-FDC6027FA9C6}"/>
              </a:ext>
            </a:extLst>
          </p:cNvPr>
          <p:cNvSpPr/>
          <p:nvPr/>
        </p:nvSpPr>
        <p:spPr>
          <a:xfrm>
            <a:off x="7236006" y="2860740"/>
            <a:ext cx="3753132" cy="373961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FCAD1-F87A-4F79-98E0-9EEB1137E740}"/>
              </a:ext>
            </a:extLst>
          </p:cNvPr>
          <p:cNvSpPr/>
          <p:nvPr/>
        </p:nvSpPr>
        <p:spPr>
          <a:xfrm>
            <a:off x="7311788" y="4040218"/>
            <a:ext cx="2296523" cy="373961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7C9BA5-29FF-4625-9B08-2A441CB92586}"/>
              </a:ext>
            </a:extLst>
          </p:cNvPr>
          <p:cNvSpPr/>
          <p:nvPr/>
        </p:nvSpPr>
        <p:spPr>
          <a:xfrm>
            <a:off x="9296400" y="3471892"/>
            <a:ext cx="369651" cy="373961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EF1F21-87C6-4877-9C65-4588C727D878}"/>
              </a:ext>
            </a:extLst>
          </p:cNvPr>
          <p:cNvSpPr/>
          <p:nvPr/>
        </p:nvSpPr>
        <p:spPr>
          <a:xfrm>
            <a:off x="9666051" y="4811992"/>
            <a:ext cx="1423967" cy="373961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C87624-8FA8-4B10-8335-86CE7F060E95}"/>
              </a:ext>
            </a:extLst>
          </p:cNvPr>
          <p:cNvSpPr/>
          <p:nvPr/>
        </p:nvSpPr>
        <p:spPr>
          <a:xfrm>
            <a:off x="6682138" y="5502920"/>
            <a:ext cx="4592837" cy="373961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8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Proposed Inductive Power Transfer Based Contactless Slip Ring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6BFC61-5FC4-4CB9-86F4-3B9FD719C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6"/>
          <a:stretch/>
        </p:blipFill>
        <p:spPr>
          <a:xfrm>
            <a:off x="127036" y="1571100"/>
            <a:ext cx="6811926" cy="4420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79E1C5-DB9E-4EA6-A56E-9404A133FE26}"/>
              </a:ext>
            </a:extLst>
          </p:cNvPr>
          <p:cNvSpPr txBox="1"/>
          <p:nvPr/>
        </p:nvSpPr>
        <p:spPr>
          <a:xfrm>
            <a:off x="6963575" y="1369978"/>
            <a:ext cx="458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	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01A0FD-F927-4CF4-9D68-B56D4D2C863A}"/>
              </a:ext>
            </a:extLst>
          </p:cNvPr>
          <p:cNvSpPr txBox="1"/>
          <p:nvPr/>
        </p:nvSpPr>
        <p:spPr>
          <a:xfrm>
            <a:off x="6788552" y="4243994"/>
            <a:ext cx="492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The WPT converter</a:t>
            </a:r>
            <a:r>
              <a:rPr lang="en-US" strike="sngStrike" dirty="0">
                <a:latin typeface="+mj-lt"/>
              </a:rPr>
              <a:t> </a:t>
            </a:r>
            <a:r>
              <a:rPr lang="en-US" strike="sngStrike" dirty="0">
                <a:latin typeface="+mj-lt"/>
                <a:sym typeface="Wingdings" panose="05000000000000000000" pitchFamily="2" charset="2"/>
              </a:rPr>
              <a:t> generating high frequency </a:t>
            </a:r>
            <a:r>
              <a:rPr lang="en-US" strike="sngStrike" dirty="0">
                <a:latin typeface="+mj-lt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C43168-ECA5-42BC-8D5B-6B8B535D63FF}"/>
              </a:ext>
            </a:extLst>
          </p:cNvPr>
          <p:cNvSpPr txBox="1"/>
          <p:nvPr/>
        </p:nvSpPr>
        <p:spPr>
          <a:xfrm>
            <a:off x="6830225" y="1570345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motor drive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generating high frequency </a:t>
            </a:r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EBB12E-D851-4209-8FE5-665DB7588422}"/>
              </a:ext>
            </a:extLst>
          </p:cNvPr>
          <p:cNvSpPr txBox="1"/>
          <p:nvPr/>
        </p:nvSpPr>
        <p:spPr>
          <a:xfrm>
            <a:off x="6882613" y="2931452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The WPT system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behaves like band-pass filter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E6FB36-2AA9-4B23-A977-D25D49857961}"/>
              </a:ext>
            </a:extLst>
          </p:cNvPr>
          <p:cNvCxnSpPr>
            <a:cxnSpLocks/>
            <a:stCxn id="19" idx="2"/>
            <a:endCxn id="12" idx="0"/>
          </p:cNvCxnSpPr>
          <p:nvPr/>
        </p:nvCxnSpPr>
        <p:spPr>
          <a:xfrm flipH="1">
            <a:off x="9251956" y="1944306"/>
            <a:ext cx="812503" cy="987146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F36DC02-FD11-49BF-9D67-CE911B437E3D}"/>
              </a:ext>
            </a:extLst>
          </p:cNvPr>
          <p:cNvSpPr txBox="1"/>
          <p:nvPr/>
        </p:nvSpPr>
        <p:spPr>
          <a:xfrm>
            <a:off x="8381708" y="2131228"/>
            <a:ext cx="130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combining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C597DD-81FE-441C-B046-E16E7D44A31D}"/>
              </a:ext>
            </a:extLst>
          </p:cNvPr>
          <p:cNvCxnSpPr>
            <a:cxnSpLocks/>
            <a:stCxn id="17" idx="0"/>
            <a:endCxn id="12" idx="2"/>
          </p:cNvCxnSpPr>
          <p:nvPr/>
        </p:nvCxnSpPr>
        <p:spPr>
          <a:xfrm flipV="1">
            <a:off x="9251955" y="3305413"/>
            <a:ext cx="1" cy="938581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C3A7841-4320-4CAF-A61D-FA05BA2F9E6D}"/>
              </a:ext>
            </a:extLst>
          </p:cNvPr>
          <p:cNvSpPr txBox="1"/>
          <p:nvPr/>
        </p:nvSpPr>
        <p:spPr>
          <a:xfrm>
            <a:off x="8131974" y="3546867"/>
            <a:ext cx="1303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No longer required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C675CB-FDB7-4BF6-A107-29E518CC598A}"/>
              </a:ext>
            </a:extLst>
          </p:cNvPr>
          <p:cNvSpPr/>
          <p:nvPr/>
        </p:nvSpPr>
        <p:spPr>
          <a:xfrm>
            <a:off x="6963574" y="2931452"/>
            <a:ext cx="4576763" cy="373961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1115B4-0BC8-4BB4-ADFA-14F6F079731B}"/>
              </a:ext>
            </a:extLst>
          </p:cNvPr>
          <p:cNvSpPr/>
          <p:nvPr/>
        </p:nvSpPr>
        <p:spPr>
          <a:xfrm>
            <a:off x="9845880" y="1570345"/>
            <a:ext cx="437158" cy="373961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7823FF-BFCD-40B0-8747-0635EF802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698" y="4628179"/>
            <a:ext cx="3406924" cy="171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64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E67179-2C1C-452D-91D2-07CB80FD7C53}"/>
              </a:ext>
            </a:extLst>
          </p:cNvPr>
          <p:cNvSpPr/>
          <p:nvPr/>
        </p:nvSpPr>
        <p:spPr>
          <a:xfrm>
            <a:off x="974222" y="261615"/>
            <a:ext cx="10588239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Challenge: Independent Control of Motor and Contactless Slip Ring Power 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FBEF0F17-3A15-4DAD-AD3E-EB90E08B6F13}"/>
              </a:ext>
            </a:extLst>
          </p:cNvPr>
          <p:cNvSpPr txBox="1">
            <a:spLocks/>
          </p:cNvSpPr>
          <p:nvPr/>
        </p:nvSpPr>
        <p:spPr>
          <a:xfrm>
            <a:off x="179460" y="1159145"/>
            <a:ext cx="2506767" cy="1830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Motor:</a:t>
            </a:r>
          </a:p>
          <a:p>
            <a:pPr marL="514350" indent="-514350" fontAlgn="auto"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 motor </a:t>
            </a:r>
          </a:p>
          <a:p>
            <a:pPr marL="514350" indent="-514350" fontAlgn="auto"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 motor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13E73B1-05CF-4AD3-BC9B-97DBB8877EAA}"/>
              </a:ext>
            </a:extLst>
          </p:cNvPr>
          <p:cNvSpPr txBox="1">
            <a:spLocks/>
          </p:cNvSpPr>
          <p:nvPr/>
        </p:nvSpPr>
        <p:spPr>
          <a:xfrm>
            <a:off x="150974" y="2897752"/>
            <a:ext cx="5070506" cy="286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Control: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 Width Modulation</a:t>
            </a:r>
          </a:p>
          <a:p>
            <a:pPr marL="914400" lvl="1" indent="-5143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Unipolar PWM</a:t>
            </a:r>
          </a:p>
          <a:p>
            <a:pPr marL="914400" lvl="1" indent="-5143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Bipolar PWM</a:t>
            </a:r>
          </a:p>
          <a:p>
            <a:pPr marL="914400" lvl="1" indent="-5143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SPWM</a:t>
            </a:r>
          </a:p>
          <a:p>
            <a:pPr marL="914400" lvl="1" indent="-5143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SVPWM</a:t>
            </a:r>
          </a:p>
          <a:p>
            <a:pPr marL="914400" lvl="1" indent="-5143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DPWM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63104A3-EFB7-4271-9335-B4EEF7C8D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173" y="3213497"/>
            <a:ext cx="2798956" cy="20992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B33399-E5DD-4266-978B-23656DE63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599" y="1471271"/>
            <a:ext cx="2882742" cy="1426481"/>
          </a:xfrm>
          <a:prstGeom prst="rect">
            <a:avLst/>
          </a:prstGeom>
        </p:spPr>
      </p:pic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D749D8F6-5B15-4028-9335-67FC43048A69}"/>
              </a:ext>
            </a:extLst>
          </p:cNvPr>
          <p:cNvSpPr txBox="1">
            <a:spLocks/>
          </p:cNvSpPr>
          <p:nvPr/>
        </p:nvSpPr>
        <p:spPr>
          <a:xfrm>
            <a:off x="7142857" y="1024636"/>
            <a:ext cx="4419604" cy="4289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WPT:</a:t>
            </a:r>
          </a:p>
          <a:p>
            <a:pPr marL="514350" indent="-514350" fontAlgn="auto"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Transmitter (Primary Side) Control</a:t>
            </a:r>
          </a:p>
          <a:p>
            <a:pPr marL="914400" lvl="1" indent="-5143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Duty Cycle Control</a:t>
            </a:r>
          </a:p>
          <a:p>
            <a:pPr marL="914400" lvl="1" indent="-5143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Shift Control</a:t>
            </a:r>
          </a:p>
          <a:p>
            <a:pPr marL="914400" lvl="1" indent="-5143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Switching Frequency Control</a:t>
            </a:r>
          </a:p>
          <a:p>
            <a:pPr marL="400050" lvl="1" indent="0" fontAlgn="auto">
              <a:spcAft>
                <a:spcPts val="0"/>
              </a:spcAft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fontAlgn="auto"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 (Secondary Side) Control</a:t>
            </a:r>
          </a:p>
          <a:p>
            <a:pPr marL="914400" lvl="1" indent="-5143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active converter</a:t>
            </a:r>
          </a:p>
          <a:p>
            <a:pPr marL="914400" lvl="1" indent="-5143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rectifier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EB87C5-66FD-461A-8637-F0488ABF9D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4" r="8057"/>
          <a:stretch/>
        </p:blipFill>
        <p:spPr>
          <a:xfrm>
            <a:off x="8510895" y="4477467"/>
            <a:ext cx="2334429" cy="186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60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8961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DC Motor Drives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89F90D-79CC-4F0A-807D-E9945C68E6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58425" y="1848815"/>
            <a:ext cx="4157126" cy="992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255B6-D765-4DE7-99E3-9B09995F0D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58"/>
          <a:stretch/>
        </p:blipFill>
        <p:spPr>
          <a:xfrm>
            <a:off x="5007663" y="1189432"/>
            <a:ext cx="7082466" cy="2809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A9B46-3E42-42F2-B96C-C09EB0BA48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21" r="5506"/>
          <a:stretch/>
        </p:blipFill>
        <p:spPr>
          <a:xfrm>
            <a:off x="5838825" y="4090015"/>
            <a:ext cx="4791655" cy="2197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DC1186-6F83-452C-8B8A-F6B4A55BA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464" y="3880023"/>
            <a:ext cx="4090903" cy="2024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51B7A-03B6-4E26-976D-9ED2EF603CD1}"/>
                  </a:ext>
                </a:extLst>
              </p:cNvPr>
              <p:cNvSpPr txBox="1"/>
              <p:nvPr/>
            </p:nvSpPr>
            <p:spPr>
              <a:xfrm>
                <a:off x="875463" y="1394099"/>
                <a:ext cx="2657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51B7A-03B6-4E26-976D-9ED2EF60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3" y="1394099"/>
                <a:ext cx="265747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349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slik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 anchor="ctr">
        <a:noAutofit/>
      </a:bodyPr>
      <a:lstStyle>
        <a:defPPr fontAlgn="auto">
          <a:spcAft>
            <a:spcPts val="0"/>
          </a:spcAft>
          <a:defRPr sz="3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1_Baslik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 anchor="ctr">
        <a:noAutofit/>
      </a:bodyPr>
      <a:lstStyle>
        <a:defPPr fontAlgn="auto">
          <a:spcAft>
            <a:spcPts val="0"/>
          </a:spcAft>
          <a:defRPr sz="360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3525</Words>
  <Application>Microsoft Office PowerPoint</Application>
  <PresentationFormat>Widescreen</PresentationFormat>
  <Paragraphs>489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SimSun</vt:lpstr>
      <vt:lpstr>Arial</vt:lpstr>
      <vt:lpstr>Calibri</vt:lpstr>
      <vt:lpstr>Calibri (Headings)</vt:lpstr>
      <vt:lpstr>Cambria Math</vt:lpstr>
      <vt:lpstr>Century Gothic</vt:lpstr>
      <vt:lpstr>Constantia</vt:lpstr>
      <vt:lpstr>Times New Roman</vt:lpstr>
      <vt:lpstr>Wingdings</vt:lpstr>
      <vt:lpstr>Office Theme</vt:lpstr>
      <vt:lpstr>Baslik</vt:lpstr>
      <vt:lpstr>1_Baslik</vt:lpstr>
      <vt:lpstr>PowerPoint Presentation</vt:lpstr>
      <vt:lpstr>Wireless Power Transfer</vt:lpstr>
      <vt:lpstr> Inductive Power Transfer System</vt:lpstr>
      <vt:lpstr>PowerPoint Presentation</vt:lpstr>
      <vt:lpstr>PowerPoint Presentation</vt:lpstr>
      <vt:lpstr>Conventional Inductive Power Transfer Based Contactless Slip Ring</vt:lpstr>
      <vt:lpstr>Proposed Inductive Power Transfer Based Contactless Slip Ring</vt:lpstr>
      <vt:lpstr>PowerPoint Presentation</vt:lpstr>
      <vt:lpstr>DC Motor Drives</vt:lpstr>
      <vt:lpstr>Control Method</vt:lpstr>
      <vt:lpstr>Concurrent Operation</vt:lpstr>
      <vt:lpstr>AC Motor Drives</vt:lpstr>
      <vt:lpstr>Carrier Phase Shift</vt:lpstr>
      <vt:lpstr> Primary Side Voltage Control</vt:lpstr>
      <vt:lpstr>Output Voltage Regulation</vt:lpstr>
      <vt:lpstr>Low-frequency Ripple at the Output Voltage</vt:lpstr>
      <vt:lpstr>Real-time algorithm</vt:lpstr>
      <vt:lpstr>Restrictions</vt:lpstr>
      <vt:lpstr>Experimental Validation</vt:lpstr>
      <vt:lpstr>Future Works</vt:lpstr>
      <vt:lpstr>Future Works</vt:lpstr>
      <vt:lpstr>Challenge- Calculation Burden!</vt:lpstr>
      <vt:lpstr>PowerPoint Presentation</vt:lpstr>
      <vt:lpstr>Compensation Topologies</vt:lpstr>
      <vt:lpstr>Zero Voltage Switching</vt:lpstr>
      <vt:lpstr>Bifurcation Phenomenon</vt:lpstr>
      <vt:lpstr>Wireless Power Transfer System Design Procedure</vt:lpstr>
      <vt:lpstr>Wireless Power Transfer System Design</vt:lpstr>
      <vt:lpstr>Wireless Power Transfer System Design</vt:lpstr>
      <vt:lpstr>Wireless Power Transfer System Design</vt:lpstr>
      <vt:lpstr>Experimental Results- WPT System Validation</vt:lpstr>
      <vt:lpstr>Wireless Power Transfer System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2018-12-01T09:15:47Z</dcterms:created>
  <dcterms:modified xsi:type="dcterms:W3CDTF">2022-10-19T08:49:45Z</dcterms:modified>
</cp:coreProperties>
</file>